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7"/>
  </p:notesMasterIdLst>
  <p:sldIdLst>
    <p:sldId id="397" r:id="rId2"/>
    <p:sldId id="398" r:id="rId3"/>
    <p:sldId id="315" r:id="rId4"/>
    <p:sldId id="399" r:id="rId5"/>
    <p:sldId id="400" r:id="rId6"/>
    <p:sldId id="698" r:id="rId7"/>
    <p:sldId id="699" r:id="rId8"/>
    <p:sldId id="700" r:id="rId9"/>
    <p:sldId id="402" r:id="rId10"/>
    <p:sldId id="403" r:id="rId11"/>
    <p:sldId id="387" r:id="rId12"/>
    <p:sldId id="405" r:id="rId13"/>
    <p:sldId id="406" r:id="rId14"/>
    <p:sldId id="407" r:id="rId15"/>
    <p:sldId id="608" r:id="rId16"/>
    <p:sldId id="797" r:id="rId17"/>
    <p:sldId id="798" r:id="rId18"/>
    <p:sldId id="605" r:id="rId19"/>
    <p:sldId id="606" r:id="rId20"/>
    <p:sldId id="607" r:id="rId21"/>
    <p:sldId id="410" r:id="rId22"/>
    <p:sldId id="359" r:id="rId23"/>
    <p:sldId id="411" r:id="rId24"/>
    <p:sldId id="393" r:id="rId25"/>
    <p:sldId id="884" r:id="rId26"/>
    <p:sldId id="887" r:id="rId27"/>
    <p:sldId id="468" r:id="rId28"/>
    <p:sldId id="469" r:id="rId29"/>
    <p:sldId id="470" r:id="rId30"/>
    <p:sldId id="378" r:id="rId31"/>
    <p:sldId id="379" r:id="rId32"/>
    <p:sldId id="485" r:id="rId33"/>
    <p:sldId id="486" r:id="rId34"/>
    <p:sldId id="440" r:id="rId35"/>
    <p:sldId id="383" r:id="rId36"/>
    <p:sldId id="374" r:id="rId37"/>
    <p:sldId id="381" r:id="rId38"/>
    <p:sldId id="373" r:id="rId39"/>
    <p:sldId id="435" r:id="rId40"/>
    <p:sldId id="436" r:id="rId41"/>
    <p:sldId id="437" r:id="rId42"/>
    <p:sldId id="466" r:id="rId43"/>
    <p:sldId id="888" r:id="rId44"/>
    <p:sldId id="413" r:id="rId45"/>
    <p:sldId id="487" r:id="rId46"/>
    <p:sldId id="488" r:id="rId47"/>
    <p:sldId id="489" r:id="rId48"/>
    <p:sldId id="490" r:id="rId49"/>
    <p:sldId id="491" r:id="rId50"/>
    <p:sldId id="492" r:id="rId51"/>
    <p:sldId id="496" r:id="rId52"/>
    <p:sldId id="889" r:id="rId53"/>
    <p:sldId id="613" r:id="rId54"/>
    <p:sldId id="497" r:id="rId55"/>
    <p:sldId id="609" r:id="rId56"/>
    <p:sldId id="498" r:id="rId57"/>
    <p:sldId id="513" r:id="rId58"/>
    <p:sldId id="549" r:id="rId59"/>
    <p:sldId id="610" r:id="rId60"/>
    <p:sldId id="550" r:id="rId61"/>
    <p:sldId id="552" r:id="rId62"/>
    <p:sldId id="553" r:id="rId63"/>
    <p:sldId id="554" r:id="rId64"/>
    <p:sldId id="555" r:id="rId65"/>
    <p:sldId id="556" r:id="rId66"/>
    <p:sldId id="557" r:id="rId67"/>
    <p:sldId id="558" r:id="rId68"/>
    <p:sldId id="560" r:id="rId69"/>
    <p:sldId id="559" r:id="rId70"/>
    <p:sldId id="967" r:id="rId71"/>
    <p:sldId id="561" r:id="rId72"/>
    <p:sldId id="562" r:id="rId73"/>
    <p:sldId id="564" r:id="rId74"/>
    <p:sldId id="611" r:id="rId75"/>
    <p:sldId id="565" r:id="rId76"/>
    <p:sldId id="566" r:id="rId77"/>
    <p:sldId id="614" r:id="rId78"/>
    <p:sldId id="584" r:id="rId79"/>
    <p:sldId id="567" r:id="rId80"/>
    <p:sldId id="568" r:id="rId81"/>
    <p:sldId id="585" r:id="rId82"/>
    <p:sldId id="574" r:id="rId83"/>
    <p:sldId id="569" r:id="rId84"/>
    <p:sldId id="586" r:id="rId85"/>
    <p:sldId id="575" r:id="rId86"/>
    <p:sldId id="570" r:id="rId87"/>
    <p:sldId id="587" r:id="rId88"/>
    <p:sldId id="602" r:id="rId89"/>
    <p:sldId id="601" r:id="rId90"/>
    <p:sldId id="580" r:id="rId91"/>
    <p:sldId id="572" r:id="rId92"/>
    <p:sldId id="612" r:id="rId93"/>
    <p:sldId id="581" r:id="rId94"/>
    <p:sldId id="598" r:id="rId95"/>
    <p:sldId id="604" r:id="rId96"/>
    <p:sldId id="616" r:id="rId97"/>
    <p:sldId id="617" r:id="rId98"/>
    <p:sldId id="512" r:id="rId99"/>
    <p:sldId id="511" r:id="rId100"/>
    <p:sldId id="603" r:id="rId101"/>
    <p:sldId id="599" r:id="rId102"/>
    <p:sldId id="793" r:id="rId103"/>
    <p:sldId id="791" r:id="rId104"/>
    <p:sldId id="792" r:id="rId105"/>
    <p:sldId id="600" r:id="rId106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buFont typeface="Arial" panose="020B0604020202020204" pitchFamily="34" charset="0"/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3FBC78CE-3B16-5A43-92CF-657E6CF172F6}">
          <p14:sldIdLst>
            <p14:sldId id="397"/>
          </p14:sldIdLst>
        </p14:section>
        <p14:section name="无标题节" id="{F39AEFE7-4535-F549-BCAA-BA31358F3D6C}">
          <p14:sldIdLst>
            <p14:sldId id="398"/>
            <p14:sldId id="315"/>
            <p14:sldId id="399"/>
            <p14:sldId id="400"/>
            <p14:sldId id="698"/>
            <p14:sldId id="699"/>
            <p14:sldId id="700"/>
            <p14:sldId id="402"/>
            <p14:sldId id="403"/>
            <p14:sldId id="387"/>
            <p14:sldId id="405"/>
            <p14:sldId id="406"/>
            <p14:sldId id="407"/>
            <p14:sldId id="608"/>
            <p14:sldId id="797"/>
            <p14:sldId id="798"/>
            <p14:sldId id="605"/>
            <p14:sldId id="606"/>
            <p14:sldId id="607"/>
            <p14:sldId id="410"/>
            <p14:sldId id="359"/>
            <p14:sldId id="411"/>
            <p14:sldId id="393"/>
            <p14:sldId id="884"/>
            <p14:sldId id="887"/>
            <p14:sldId id="468"/>
            <p14:sldId id="469"/>
            <p14:sldId id="470"/>
            <p14:sldId id="378"/>
            <p14:sldId id="379"/>
            <p14:sldId id="485"/>
            <p14:sldId id="486"/>
            <p14:sldId id="440"/>
            <p14:sldId id="383"/>
            <p14:sldId id="374"/>
            <p14:sldId id="381"/>
            <p14:sldId id="373"/>
            <p14:sldId id="435"/>
            <p14:sldId id="436"/>
            <p14:sldId id="437"/>
            <p14:sldId id="466"/>
            <p14:sldId id="888"/>
            <p14:sldId id="413"/>
            <p14:sldId id="487"/>
            <p14:sldId id="488"/>
            <p14:sldId id="489"/>
            <p14:sldId id="490"/>
            <p14:sldId id="491"/>
            <p14:sldId id="492"/>
            <p14:sldId id="496"/>
            <p14:sldId id="889"/>
            <p14:sldId id="613"/>
            <p14:sldId id="497"/>
            <p14:sldId id="609"/>
            <p14:sldId id="498"/>
            <p14:sldId id="513"/>
            <p14:sldId id="549"/>
            <p14:sldId id="610"/>
            <p14:sldId id="550"/>
            <p14:sldId id="552"/>
            <p14:sldId id="553"/>
            <p14:sldId id="554"/>
            <p14:sldId id="555"/>
            <p14:sldId id="556"/>
            <p14:sldId id="557"/>
            <p14:sldId id="558"/>
            <p14:sldId id="560"/>
            <p14:sldId id="559"/>
            <p14:sldId id="967"/>
            <p14:sldId id="561"/>
            <p14:sldId id="562"/>
            <p14:sldId id="564"/>
            <p14:sldId id="611"/>
            <p14:sldId id="565"/>
            <p14:sldId id="566"/>
            <p14:sldId id="614"/>
            <p14:sldId id="584"/>
            <p14:sldId id="567"/>
            <p14:sldId id="568"/>
            <p14:sldId id="585"/>
            <p14:sldId id="574"/>
            <p14:sldId id="569"/>
            <p14:sldId id="586"/>
            <p14:sldId id="575"/>
            <p14:sldId id="570"/>
            <p14:sldId id="587"/>
            <p14:sldId id="602"/>
            <p14:sldId id="601"/>
            <p14:sldId id="580"/>
            <p14:sldId id="572"/>
            <p14:sldId id="612"/>
            <p14:sldId id="581"/>
            <p14:sldId id="598"/>
            <p14:sldId id="604"/>
            <p14:sldId id="616"/>
            <p14:sldId id="617"/>
            <p14:sldId id="512"/>
            <p14:sldId id="511"/>
            <p14:sldId id="603"/>
            <p14:sldId id="599"/>
            <p14:sldId id="793"/>
            <p14:sldId id="791"/>
            <p14:sldId id="792"/>
            <p14:sldId id="6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9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姚凯" initials="姚凯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58ED5"/>
    <a:srgbClr val="376092"/>
    <a:srgbClr val="CC0066"/>
    <a:srgbClr val="CCFF66"/>
    <a:srgbClr val="99CC00"/>
    <a:srgbClr val="CCFF99"/>
    <a:srgbClr val="99FF99"/>
    <a:srgbClr val="A3B61E"/>
    <a:srgbClr val="C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37" autoAdjust="0"/>
    <p:restoredTop sz="58070" autoAdjust="0"/>
  </p:normalViewPr>
  <p:slideViewPr>
    <p:cSldViewPr snapToGrid="0">
      <p:cViewPr varScale="1">
        <p:scale>
          <a:sx n="101" d="100"/>
          <a:sy n="101" d="100"/>
        </p:scale>
        <p:origin x="90" y="342"/>
      </p:cViewPr>
      <p:guideLst>
        <p:guide orient="horz" pos="199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6" cy="72006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commentAuthors" Target="commentAuthor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7CC28D2E-9B70-4631-A6DF-B7B6DD457FC7}" type="datetimeFigureOut">
              <a:rPr lang="zh-CN" altLang="en-US"/>
              <a:t>2019-11-19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53CC675E-4F04-4699-B3A0-B121A190B26F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4700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28675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28676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>
              <a:buFont typeface="Arial" panose="020B0604020202020204" pitchFamily="34" charset="0"/>
              <a:buNone/>
            </a:pPr>
            <a:fld id="{9FD84ABA-923B-4CF8-A41E-FD8A1177A14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7454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1584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430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759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8738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87008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992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658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897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884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947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2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0973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39489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7140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95358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2653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414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4201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086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6770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511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326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5526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3408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28001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9211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5409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4110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34251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3296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1152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01216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64849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3554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92870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777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5341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3576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2595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43328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1483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8006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1590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772A-BFB6-47E5-84E9-115BD061CCDE}" type="slidenum">
              <a:rPr lang="zh-CN" altLang="en-US" smtClean="0">
                <a:solidFill>
                  <a:prstClr val="black"/>
                </a:solidFill>
              </a:rPr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945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916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09409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20622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4707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8080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5457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7155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4645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8498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4492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537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2806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26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890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AD3A4-CACF-437B-AA9C-AD5783658898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AA24-9B0D-488A-BD49-45E885E35A5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3B25C-DC51-4B1A-B5B7-8803BA9A4E7D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9F2B4-1ABE-45F7-BA5F-103881E6F878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1DA12-EDBA-4D71-BD68-3DB62D7C9D2F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009E5-0DE6-46E6-9157-7478D01BCE3C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D984D-2DE7-4658-9ECF-68001EF613FB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D41B0-02B5-4E8A-AE26-A4F62C3EB1B6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 rot="-1260000">
            <a:off x="1511189" y="2896450"/>
            <a:ext cx="9155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zh-CN" altLang="en-US" sz="7200" dirty="0">
                <a:solidFill>
                  <a:prstClr val="white">
                    <a:lumMod val="95000"/>
                  </a:prstClr>
                </a:solidFill>
                <a:latin typeface="Calibri" panose="020F0502020204030204"/>
              </a:rPr>
              <a:t>内部资料，严禁外传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96181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7593" y="9040"/>
            <a:ext cx="10515600" cy="95277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/>
            </a:lvl4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  <a:r>
              <a:rPr lang="en-US" altLang="zh-CN" dirty="0"/>
              <a:t>		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3029-AA87-4F77-A66C-E5414952573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2019-11-19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CEB1-F6F0-45E2-BD84-174B0FE96A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hlinkClick r:id="rId3" action="ppaction://hlinksldjump"/>
          </p:cNvPr>
          <p:cNvSpPr txBox="1"/>
          <p:nvPr userDrawn="1"/>
        </p:nvSpPr>
        <p:spPr>
          <a:xfrm>
            <a:off x="11238963" y="1013139"/>
            <a:ext cx="78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400" dirty="0">
                <a:solidFill>
                  <a:prstClr val="black"/>
                </a:solidFill>
                <a:latin typeface="Calibri" panose="020F0502020204030204"/>
              </a:rPr>
              <a:t>MENU</a:t>
            </a:r>
            <a:endParaRPr lang="zh-CN" alt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3029-AA87-4F77-A66C-E5414952573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2019-11-19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CCEB1-F6F0-45E2-BD84-174B0FE96A2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D0F46-4CDC-4A35-AE8A-C0BFD8841FBB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CFFF9-7403-4194-96B4-496C8A496FAD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3B808-75BD-4899-92E5-1988CB2CF709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5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3CC1A-7B2F-4733-97F4-A562C93424FB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C5AE1-B986-47D5-B70D-50F980FD772A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7BE1F-8CAB-44D3-95B8-A65D34211CC3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99E130-0DA6-46EA-8C8B-8B9C8B12651F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8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9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5D651-9891-46ED-AAB9-2E4F52816544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185B1-D6D6-484A-98A4-9B32947F8BB6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4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53FE4-9A0F-43A0-86DF-CA89876C77AC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84C7A-A80A-40CD-B014-640C6FC87530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3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ED8F0-6A89-434A-A67D-B6321D683699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D3B966-2462-4C2C-9E42-63AC918C3906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F8126-4527-49E2-89E6-8A6EE4E33AD8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>
              <a:sym typeface="Calibri" panose="020F0502020204030204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3B557-F6CA-4F3A-BB73-656FE1761A51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6" name="页脚占位符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7" name="灯片编号占位符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84FE6-3E55-4E42-B342-B6696C7DAE85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>
          <a:blip r:embed="rId16">
            <a:alphaModFix amt="15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1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687" r="7426" b="928"/>
          <a:stretch>
            <a:fillRect/>
          </a:stretch>
        </p:blipFill>
        <p:spPr bwMode="auto">
          <a:xfrm>
            <a:off x="-12700" y="0"/>
            <a:ext cx="12204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1676400" y="320675"/>
            <a:ext cx="10515600" cy="1325563"/>
          </a:xfrm>
          <a:prstGeom prst="rect">
            <a:avLst/>
          </a:prstGeom>
          <a:noFill/>
          <a:ln w="9525">
            <a:noFill/>
            <a:beve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zh-CN">
                <a:sym typeface="Calibri Light" panose="020F0302020204030204" pitchFamily="34" charset="0"/>
              </a:rPr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beve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zh-CN">
                <a:sym typeface="Calibri" panose="020F0502020204030204" pitchFamily="34" charset="0"/>
              </a:rPr>
              <a:t>单击此处编辑母版文本样式</a:t>
            </a:r>
          </a:p>
          <a:p>
            <a:pPr lvl="1"/>
            <a:r>
              <a:rPr lang="zh-CN" altLang="zh-CN">
                <a:sym typeface="Calibri" panose="020F0502020204030204" pitchFamily="34" charset="0"/>
              </a:rPr>
              <a:t>第二级</a:t>
            </a:r>
          </a:p>
          <a:p>
            <a:pPr lvl="2"/>
            <a:r>
              <a:rPr lang="zh-CN" altLang="zh-CN">
                <a:sym typeface="Calibri" panose="020F0502020204030204" pitchFamily="34" charset="0"/>
              </a:rPr>
              <a:t>第三级</a:t>
            </a:r>
          </a:p>
          <a:p>
            <a:pPr lvl="3"/>
            <a:r>
              <a:rPr lang="zh-CN" altLang="zh-CN">
                <a:sym typeface="Calibri" panose="020F0502020204030204" pitchFamily="34" charset="0"/>
              </a:rPr>
              <a:t>第四级</a:t>
            </a:r>
          </a:p>
          <a:p>
            <a:pPr lvl="4"/>
            <a:r>
              <a:rPr lang="zh-CN" altLang="zh-CN">
                <a:sym typeface="Calibri" panose="020F0502020204030204" pitchFamily="34" charset="0"/>
              </a:rPr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B8EC9A92-74B6-4BC5-B5AE-168D526C5559}" type="datetime1">
              <a:rPr lang="zh-CN" altLang="en-US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  <a:ea typeface="MS PGothic" panose="020B0600070205080204" pitchFamily="34" charset="-128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244004BE-2905-4172-878C-F7144669B2A6}" type="slidenum">
              <a:rPr lang="zh-CN" altLang="en-US"/>
              <a:t>‹#›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pic>
        <p:nvPicPr>
          <p:cNvPr id="11" name="图片 7" descr="未标题-2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897" y="-11112"/>
            <a:ext cx="1828103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8" descr="图层 3"/>
          <p:cNvPicPr>
            <a:picLocks noChangeAspect="1" noChangeArrowheads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6056286"/>
            <a:ext cx="1498600" cy="60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5" descr="未标题-2"/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854451"/>
            <a:ext cx="3003550" cy="300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Calibri Light" panose="020F03020202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  <a:sym typeface="Calibri Light" panose="020F0302020204030204" pitchFamily="34" charset="0"/>
        </a:defRPr>
      </a:lvl9pPr>
    </p:titleStyle>
    <p:bodyStyle>
      <a:lvl1pPr marL="228600" indent="-228600" algn="l" defTabSz="0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6858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2pPr>
      <a:lvl3pPr marL="11430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3pPr>
      <a:lvl4pPr marL="16002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4pPr>
      <a:lvl5pPr marL="2057400" indent="-228600" algn="l" defTabSz="0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5pPr>
      <a:lvl6pPr marL="25146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6pPr>
      <a:lvl7pPr marL="29718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7pPr>
      <a:lvl8pPr marL="34290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8pPr>
      <a:lvl9pPr marL="3886200" indent="-228600" algn="l" defTabSz="0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>
          <a:solidFill>
            <a:schemeClr val="tx1"/>
          </a:solidFill>
          <a:latin typeface="+mn-lt"/>
          <a:ea typeface="+mn-ea"/>
          <a:sym typeface="Calibri" panose="020F0502020204030204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://v.youku.com/v_show/id_XMzMwMzgzMDE2NA==.html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3" y="284431"/>
            <a:ext cx="2469193" cy="1161513"/>
          </a:xfrm>
          <a:prstGeom prst="rect">
            <a:avLst/>
          </a:prstGeom>
        </p:spPr>
      </p:pic>
      <p:sp>
        <p:nvSpPr>
          <p:cNvPr id="9" name="标题 1"/>
          <p:cNvSpPr txBox="1"/>
          <p:nvPr/>
        </p:nvSpPr>
        <p:spPr>
          <a:xfrm>
            <a:off x="0" y="3823022"/>
            <a:ext cx="12192000" cy="1188165"/>
          </a:xfrm>
          <a:prstGeom prst="rect">
            <a:avLst/>
          </a:prstGeom>
        </p:spPr>
        <p:txBody>
          <a:bodyPr lIns="121901" tIns="60951" rIns="121901" bIns="6095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8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教师后台操作手册</a:t>
            </a:r>
            <a:endParaRPr lang="en-US" altLang="zh-CN" sz="48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 txBox="1"/>
          <p:nvPr/>
        </p:nvSpPr>
        <p:spPr>
          <a:xfrm>
            <a:off x="0" y="2808744"/>
            <a:ext cx="12192000" cy="278145"/>
          </a:xfrm>
          <a:prstGeom prst="rect">
            <a:avLst/>
          </a:prstGeom>
        </p:spPr>
        <p:txBody>
          <a:bodyPr lIns="121901" tIns="60951" rIns="121901" bIns="60951" anchor="ctr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1600" spc="800" dirty="0"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UNIVERSITY OPEN ONLINE COURSES</a:t>
            </a:r>
            <a:endParaRPr lang="zh-CN" altLang="en-US" sz="1600" spc="800" dirty="0"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2285678" y="2159040"/>
            <a:ext cx="7614547" cy="648072"/>
          </a:xfrm>
          <a:prstGeom prst="rect">
            <a:avLst/>
          </a:prstGeom>
        </p:spPr>
        <p:txBody>
          <a:bodyPr lIns="121901" tIns="60951" rIns="121901" bIns="60951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endParaRPr lang="en-US" altLang="zh-CN" sz="32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2" name="标题 1"/>
          <p:cNvSpPr txBox="1"/>
          <p:nvPr/>
        </p:nvSpPr>
        <p:spPr>
          <a:xfrm>
            <a:off x="0" y="2095032"/>
            <a:ext cx="12192000" cy="648072"/>
          </a:xfrm>
          <a:prstGeom prst="rect">
            <a:avLst/>
          </a:prstGeom>
        </p:spPr>
        <p:txBody>
          <a:bodyPr lIns="121901" tIns="60951" rIns="121901" bIns="60951"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全国地方高校</a:t>
            </a:r>
            <a:r>
              <a:rPr lang="en-US" altLang="zh-CN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UOOC</a:t>
            </a:r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（优课）联盟</a:t>
            </a:r>
            <a:endParaRPr lang="en-US" altLang="zh-CN" sz="36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57063" y="5747320"/>
            <a:ext cx="2525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zh-CN" altLang="en-US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670"/>
            <a:ext cx="7861300" cy="3414729"/>
          </a:xfrm>
          <a:prstGeom prst="rect">
            <a:avLst/>
          </a:prstGeom>
        </p:spPr>
      </p:pic>
      <p:sp>
        <p:nvSpPr>
          <p:cNvPr id="7" name="文本框 36"/>
          <p:cNvSpPr>
            <a:spLocks noChangeArrowheads="1"/>
          </p:cNvSpPr>
          <p:nvPr/>
        </p:nvSpPr>
        <p:spPr bwMode="auto">
          <a:xfrm>
            <a:off x="0" y="133837"/>
            <a:ext cx="7493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、账号设置</a:t>
            </a:r>
          </a:p>
        </p:txBody>
      </p:sp>
      <p:cxnSp>
        <p:nvCxnSpPr>
          <p:cNvPr id="8" name="直接箭头连接符 7"/>
          <p:cNvCxnSpPr/>
          <p:nvPr/>
        </p:nvCxnSpPr>
        <p:spPr>
          <a:xfrm>
            <a:off x="7108166" y="1509623"/>
            <a:ext cx="842760" cy="10725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8112605" y="1442238"/>
            <a:ext cx="31774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个人中心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4562" y="5989066"/>
            <a:ext cx="45694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、手机和邮箱都是登录账号，如修改，下次登录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latinLnBrk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请用修改后的账号。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112605" y="2001038"/>
            <a:ext cx="3382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信息设置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完善个人信息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44" y="3068972"/>
            <a:ext cx="5149566" cy="3627980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教师中心</a:t>
            </a:r>
          </a:p>
        </p:txBody>
      </p:sp>
    </p:spTree>
  </p:cSld>
  <p:clrMapOvr>
    <a:masterClrMapping/>
  </p:clrMapOvr>
  <p:transition>
    <p:cover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9.1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在线客服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8614"/>
          <a:stretch>
            <a:fillRect/>
          </a:stretch>
        </p:blipFill>
        <p:spPr>
          <a:xfrm>
            <a:off x="0" y="909955"/>
            <a:ext cx="12141200" cy="56318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724935" y="4279136"/>
            <a:ext cx="514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中心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-资源库，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预览功能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cover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9.1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在线客服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425"/>
            <a:ext cx="12121515" cy="6134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772435" y="5711061"/>
            <a:ext cx="51455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公告/互动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模块，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讨论区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二级回复功能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cover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问题咨询</a:t>
            </a:r>
          </a:p>
        </p:txBody>
      </p:sp>
    </p:spTree>
  </p:cSld>
  <p:clrMapOvr>
    <a:masterClrMapping/>
  </p:clrMapOvr>
  <p:transition>
    <p:cover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0033"/>
            <a:ext cx="12192000" cy="211793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9.1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在线客服</a:t>
            </a:r>
          </a:p>
        </p:txBody>
      </p:sp>
      <p:sp>
        <p:nvSpPr>
          <p:cNvPr id="14" name="矩形 13"/>
          <p:cNvSpPr/>
          <p:nvPr/>
        </p:nvSpPr>
        <p:spPr>
          <a:xfrm>
            <a:off x="10389870" y="3323590"/>
            <a:ext cx="1515745" cy="4800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202180" y="2439218"/>
            <a:ext cx="8187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使用过程中有问题可随时点击网站底部的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在线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客服</a:t>
            </a:r>
            <a:r>
              <a:rPr lang="en-US" altLang="zh-CN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寻求帮助</a:t>
            </a:r>
          </a:p>
        </p:txBody>
      </p:sp>
    </p:spTree>
  </p:cSld>
  <p:clrMapOvr>
    <a:masterClrMapping/>
  </p:clrMapOvr>
  <p:transition>
    <p:cover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3752850" y="2859157"/>
            <a:ext cx="50457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祝</a:t>
            </a:r>
            <a:r>
              <a:rPr lang="zh-CN" altLang="en-US" sz="4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您使用愉快！</a:t>
            </a:r>
          </a:p>
        </p:txBody>
      </p:sp>
    </p:spTree>
  </p:cSld>
  <p:clrMapOvr>
    <a:masterClrMapping/>
  </p:clrMapOvr>
  <p:transition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、上传头像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40"/>
            <a:ext cx="7992000" cy="4601292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165" y="1783715"/>
            <a:ext cx="6304252" cy="4572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7" name="直接箭头连接符 6"/>
          <p:cNvCxnSpPr/>
          <p:nvPr/>
        </p:nvCxnSpPr>
        <p:spPr>
          <a:xfrm>
            <a:off x="1468755" y="1948815"/>
            <a:ext cx="3108960" cy="17081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177800" y="5652561"/>
            <a:ext cx="5241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、鼠标放置圆形头像区，点击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修改头像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、选择本地上传图片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3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4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5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6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7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创建课程</a:t>
            </a:r>
          </a:p>
        </p:txBody>
      </p:sp>
    </p:spTree>
  </p:cSld>
  <p:clrMapOvr>
    <a:masterClrMapping/>
  </p:clrMapOvr>
  <p:transition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73" y="801456"/>
            <a:ext cx="7557880" cy="3522894"/>
          </a:xfrm>
          <a:prstGeom prst="rect">
            <a:avLst/>
          </a:prstGeom>
        </p:spPr>
      </p:pic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、进入后台</a:t>
            </a:r>
          </a:p>
        </p:txBody>
      </p:sp>
      <p:cxnSp>
        <p:nvCxnSpPr>
          <p:cNvPr id="6" name="直接箭头连接符 5"/>
          <p:cNvCxnSpPr/>
          <p:nvPr/>
        </p:nvCxnSpPr>
        <p:spPr>
          <a:xfrm>
            <a:off x="7061200" y="1791805"/>
            <a:ext cx="730081" cy="16879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文本框 6"/>
          <p:cNvSpPr txBox="1"/>
          <p:nvPr/>
        </p:nvSpPr>
        <p:spPr>
          <a:xfrm>
            <a:off x="8030055" y="1438428"/>
            <a:ext cx="24416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教师后台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进入课程管理后台</a:t>
            </a:r>
          </a:p>
        </p:txBody>
      </p:sp>
      <p:sp>
        <p:nvSpPr>
          <p:cNvPr id="8" name="矩形 7"/>
          <p:cNvSpPr/>
          <p:nvPr/>
        </p:nvSpPr>
        <p:spPr bwMode="auto">
          <a:xfrm>
            <a:off x="6413500" y="1638300"/>
            <a:ext cx="647700" cy="15350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0979" y="3519005"/>
            <a:ext cx="8600605" cy="336340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 bwMode="auto">
          <a:xfrm>
            <a:off x="3952875" y="4619625"/>
            <a:ext cx="7648575" cy="2238375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暂未创建课程</a:t>
            </a:r>
          </a:p>
        </p:txBody>
      </p:sp>
    </p:spTree>
  </p:cSld>
  <p:clrMapOvr>
    <a:masterClrMapping/>
  </p:clrMapOvr>
  <p:transition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99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、新建课程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96" y="1157495"/>
            <a:ext cx="11839408" cy="462998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95588" y="6118886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新建课程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进入课程创建编辑页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10301868" y="2133599"/>
            <a:ext cx="1061225" cy="47231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876300" y="2721290"/>
            <a:ext cx="10486793" cy="3066193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en-US" altLang="zh-CN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暂无课程</a:t>
            </a:r>
            <a:r>
              <a:rPr kumimoji="0" lang="en-US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endParaRPr kumimoji="0" lang="zh-CN" alt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6397D8"/>
              </a:gs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、课程基本信息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874987" y="1095180"/>
            <a:ext cx="5183664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课程中文名、英文名、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选择学科分类、授课语种、上传课程封面、介绍视频、编辑课程简介、教学目标、教学方法、参考教材</a:t>
            </a:r>
          </a:p>
          <a:p>
            <a:pPr algn="l" latinLnBrk="0">
              <a:lnSpc>
                <a:spcPct val="150000"/>
              </a:lnSpc>
            </a:pP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下一步，会显示课程已创建，进入课程设置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" y="789792"/>
            <a:ext cx="6604810" cy="43791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8" y="5146690"/>
            <a:ext cx="6604810" cy="8311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563514"/>
            <a:ext cx="6601869" cy="8287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87" y="5992921"/>
            <a:ext cx="6631219" cy="62940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504" y="3256445"/>
            <a:ext cx="8008496" cy="2506375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 bwMode="auto">
          <a:xfrm>
            <a:off x="7869695" y="5286154"/>
            <a:ext cx="788530" cy="419878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" y="896620"/>
            <a:ext cx="8396605" cy="5656580"/>
          </a:xfrm>
          <a:prstGeom prst="rect">
            <a:avLst/>
          </a:prstGeom>
        </p:spPr>
      </p:pic>
      <p:sp>
        <p:nvSpPr>
          <p:cNvPr id="19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6397D8"/>
              </a:gs>
              <a:gs pos="0">
                <a:schemeClr val="tx2">
                  <a:lumMod val="60000"/>
                  <a:lumOff val="4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课程设置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7379335" y="1550670"/>
            <a:ext cx="1413510" cy="31432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43208" y="2413280"/>
            <a:ext cx="264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、建课共有五个流程，指引可以直观地了解当前处于哪一步并且有哪些环节欠缺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8096250" y="5126990"/>
            <a:ext cx="638175" cy="25971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574116" y="5254210"/>
            <a:ext cx="2617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、当完成课程设置的时候可以点击此处提交审核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 bwMode="auto">
          <a:xfrm>
            <a:off x="6513195" y="1946275"/>
            <a:ext cx="2411730" cy="3046730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2" name="直接箭头连接符 10"/>
          <p:cNvCxnSpPr/>
          <p:nvPr/>
        </p:nvCxnSpPr>
        <p:spPr>
          <a:xfrm>
            <a:off x="9023498" y="2714625"/>
            <a:ext cx="3156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14" name="直接箭头连接符 10"/>
          <p:cNvCxnSpPr>
            <a:stCxn id="9" idx="3"/>
            <a:endCxn id="10" idx="1"/>
          </p:cNvCxnSpPr>
          <p:nvPr/>
        </p:nvCxnSpPr>
        <p:spPr>
          <a:xfrm>
            <a:off x="8734425" y="5257411"/>
            <a:ext cx="839470" cy="2895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3" name="文本框 12"/>
          <p:cNvSpPr txBox="1"/>
          <p:nvPr/>
        </p:nvSpPr>
        <p:spPr>
          <a:xfrm>
            <a:off x="9543208" y="927119"/>
            <a:ext cx="261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、进入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课程设置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后在右上角会显示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指引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提交审核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按钮，点击显示详情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矩形 14"/>
          <p:cNvSpPr/>
          <p:nvPr/>
        </p:nvSpPr>
        <p:spPr bwMode="auto">
          <a:xfrm>
            <a:off x="1675130" y="1459865"/>
            <a:ext cx="638810" cy="314325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3" name="直接箭头连接符 10"/>
          <p:cNvCxnSpPr/>
          <p:nvPr/>
        </p:nvCxnSpPr>
        <p:spPr>
          <a:xfrm>
            <a:off x="9227968" y="1591945"/>
            <a:ext cx="3156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90" y="716203"/>
            <a:ext cx="8683625" cy="5849620"/>
          </a:xfrm>
          <a:prstGeom prst="rect">
            <a:avLst/>
          </a:prstGeom>
        </p:spPr>
      </p:pic>
      <p:sp>
        <p:nvSpPr>
          <p:cNvPr id="15" name="文本框 36"/>
          <p:cNvSpPr>
            <a:spLocks noChangeArrowheads="1"/>
          </p:cNvSpPr>
          <p:nvPr/>
        </p:nvSpPr>
        <p:spPr bwMode="auto">
          <a:xfrm>
            <a:off x="-12700" y="144632"/>
            <a:ext cx="9877136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、课程设置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1318680" y="1887314"/>
            <a:ext cx="8222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月份开课勾选春季学期；</a:t>
            </a:r>
            <a:r>
              <a:rPr lang="en-US" altLang="zh-CN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月份开课勾选秋季学期；在“其他”中可进行周期自定义编辑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54031" y="2643014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开放学习时间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243039" y="3657701"/>
            <a:ext cx="26324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周内；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16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周内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276196" y="4075822"/>
            <a:ext cx="50063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学分对应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14-16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学时对应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20-25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分钟教学视频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769326" y="5305983"/>
            <a:ext cx="16209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闯关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模式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889884" y="6228638"/>
            <a:ext cx="44500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关于周期的适用人群说明，显示在学生选课页面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47101" y="5727383"/>
            <a:ext cx="74145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线上考试时是否需要做人脸验证，如开启，则学生在学习时需要强制录入人脸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944918" y="4533217"/>
            <a:ext cx="4288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选择合适的课程类型，不清楚可以点击？查看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540328" y="4920338"/>
            <a:ext cx="5828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MOOC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学分课和公开课都提交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给优课联盟审核，</a:t>
            </a:r>
            <a:r>
              <a:rPr lang="en-US" altLang="zh-CN"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spoc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选择学校</a:t>
            </a:r>
          </a:p>
        </p:txBody>
      </p:sp>
      <p:cxnSp>
        <p:nvCxnSpPr>
          <p:cNvPr id="6" name="直接箭头连接符 10"/>
          <p:cNvCxnSpPr/>
          <p:nvPr/>
        </p:nvCxnSpPr>
        <p:spPr>
          <a:xfrm flipH="1">
            <a:off x="896876" y="2154692"/>
            <a:ext cx="328295" cy="1689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7" name="直接箭头连接符 10"/>
          <p:cNvCxnSpPr/>
          <p:nvPr/>
        </p:nvCxnSpPr>
        <p:spPr>
          <a:xfrm flipH="1">
            <a:off x="2725736" y="2945913"/>
            <a:ext cx="328295" cy="1689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8" name="直接箭头连接符 10"/>
          <p:cNvCxnSpPr/>
          <p:nvPr/>
        </p:nvCxnSpPr>
        <p:spPr>
          <a:xfrm flipH="1">
            <a:off x="1819275" y="3791585"/>
            <a:ext cx="376555" cy="698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9" name="直接箭头连接符 10"/>
          <p:cNvCxnSpPr/>
          <p:nvPr/>
        </p:nvCxnSpPr>
        <p:spPr>
          <a:xfrm flipH="1">
            <a:off x="1819275" y="4280535"/>
            <a:ext cx="376555" cy="698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8" name="文本框 17"/>
          <p:cNvSpPr txBox="1"/>
          <p:nvPr/>
        </p:nvSpPr>
        <p:spPr>
          <a:xfrm>
            <a:off x="5999479" y="3192207"/>
            <a:ext cx="4043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考试时间，如果不能确定时间，可以不填写</a:t>
            </a:r>
          </a:p>
        </p:txBody>
      </p:sp>
      <p:cxnSp>
        <p:nvCxnSpPr>
          <p:cNvPr id="19" name="直接箭头连接符 10"/>
          <p:cNvCxnSpPr/>
          <p:nvPr/>
        </p:nvCxnSpPr>
        <p:spPr>
          <a:xfrm flipH="1">
            <a:off x="5543550" y="3361690"/>
            <a:ext cx="328295" cy="1689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2267"/>
            <a:ext cx="5981700" cy="4165600"/>
          </a:xfrm>
          <a:prstGeom prst="rect">
            <a:avLst/>
          </a:prstGeom>
        </p:spPr>
      </p:pic>
      <p:sp>
        <p:nvSpPr>
          <p:cNvPr id="8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、课程设置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2390" y="2326391"/>
            <a:ext cx="5573385" cy="367027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342390" y="1026553"/>
            <a:ext cx="4573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介绍研究方向及成果，说明该教师在课程中的分工，支持拖动头像排序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V="1">
            <a:off x="4438650" y="2495551"/>
            <a:ext cx="1990725" cy="5333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、课程设置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402"/>
            <a:ext cx="8040658" cy="181880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247720" y="1220412"/>
            <a:ext cx="21515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、详细考核方法说明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8247720" y="2973655"/>
            <a:ext cx="3710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、准确填写各项计分权重，课程通过审核正式上线后，将不能修改！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664644"/>
            <a:ext cx="8040659" cy="4193356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193828" y="3066018"/>
            <a:ext cx="6324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宋体" panose="02010600030101010101" pitchFamily="2" charset="-122"/>
              </a:rPr>
              <a:t>≦30%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193828" y="4248583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30%—40</a:t>
            </a:r>
            <a:r>
              <a:rPr lang="en-US" altLang="zh-CN" sz="1400" b="1" dirty="0">
                <a:solidFill>
                  <a:srgbClr val="FF0000"/>
                </a:solidFill>
                <a:latin typeface="宋体" panose="02010600030101010101" pitchFamily="2" charset="-122"/>
              </a:rPr>
              <a:t>%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193828" y="5100058"/>
            <a:ext cx="6324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宋体" panose="02010600030101010101" pitchFamily="2" charset="-122"/>
              </a:rPr>
              <a:t>≦10%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193828" y="3397108"/>
            <a:ext cx="63246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宋体" panose="02010600030101010101" pitchFamily="2" charset="-122"/>
              </a:rPr>
              <a:t>≦30%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883548" y="4117047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建议为</a:t>
            </a:r>
            <a:r>
              <a:rPr lang="en-US" altLang="zh-CN" sz="1400" b="1" dirty="0" smtClean="0">
                <a:solidFill>
                  <a:srgbClr val="FF0000"/>
                </a:solidFill>
                <a:latin typeface="宋体" panose="02010600030101010101" pitchFamily="2" charset="-122"/>
              </a:rPr>
              <a:t>80%</a:t>
            </a:r>
            <a:endParaRPr lang="en-US" altLang="zh-CN" sz="1400" b="1" dirty="0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cxnSp>
        <p:nvCxnSpPr>
          <p:cNvPr id="16" name="直接箭头连接符 10"/>
          <p:cNvCxnSpPr/>
          <p:nvPr/>
        </p:nvCxnSpPr>
        <p:spPr>
          <a:xfrm flipH="1">
            <a:off x="2555253" y="4314371"/>
            <a:ext cx="328295" cy="1689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1586230" y="1038225"/>
            <a:ext cx="4029710" cy="4749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1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、登录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2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、完善个人资料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3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、创建课程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4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、编辑课程章节内容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5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、提交审核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6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、教学管理</a:t>
            </a:r>
            <a:endParaRPr lang="en-US" altLang="zh-CN" sz="2200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7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、直播</a:t>
            </a:r>
            <a:endParaRPr lang="en-US" altLang="zh-CN" sz="2200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8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、归档及复制新开课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  <a:sym typeface="+mn-ea"/>
              </a:rPr>
              <a:t>9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  <a:sym typeface="+mn-ea"/>
              </a:rPr>
              <a:t>、教师中心</a:t>
            </a:r>
            <a:endParaRPr lang="zh-CN" altLang="en-US" sz="2200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r>
              <a:rPr lang="en-US" altLang="zh-CN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10</a:t>
            </a:r>
            <a:r>
              <a:rPr lang="zh-CN" altLang="en-US" sz="2200" spc="5" dirty="0">
                <a:latin typeface="微软雅黑" panose="020B0503020204020204" pitchFamily="34" charset="-122"/>
                <a:cs typeface="Microsoft JhengHei" panose="020B0604030504040204" charset="-120"/>
              </a:rPr>
              <a:t>、问题咨询</a:t>
            </a: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endParaRPr lang="zh-CN" altLang="en-US" sz="2200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  <a:p>
            <a:pPr marL="0" indent="0">
              <a:lnSpc>
                <a:spcPts val="2800"/>
              </a:lnSpc>
              <a:buFont typeface="Arial" panose="020B0604020202020204" pitchFamily="34" charset="0"/>
              <a:buNone/>
            </a:pPr>
            <a:endParaRPr lang="zh-CN" altLang="en-US" sz="2200" b="1" spc="5" dirty="0">
              <a:latin typeface="微软雅黑" panose="020B0503020204020204" pitchFamily="34" charset="-122"/>
              <a:cs typeface="Microsoft JhengHei" panose="020B0604030504040204" charset="-120"/>
            </a:endParaRPr>
          </a:p>
        </p:txBody>
      </p:sp>
      <p:sp>
        <p:nvSpPr>
          <p:cNvPr id="5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    目录</a:t>
            </a:r>
          </a:p>
        </p:txBody>
      </p:sp>
    </p:spTree>
  </p:cSld>
  <p:clrMapOvr>
    <a:masterClrMapping/>
  </p:clrMapOvr>
  <p:transition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33837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、课程设置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8824"/>
            <a:ext cx="12192000" cy="5487351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65235" y="2787528"/>
            <a:ext cx="705929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、明确清晰地列出教学进度安排，方便学生做好计划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可按具体日期填写，也可按周数填写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、说明课程章节的开放方式（分时间段逐步开放、闯关式）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分时间段逐步开放的课程必须详细说明各章节的开放时间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65235" y="6362884"/>
            <a:ext cx="7059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、完成课程设置以后点击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保存课程设置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5919754" y="5404498"/>
            <a:ext cx="1611345" cy="589902"/>
          </a:xfrm>
          <a:prstGeom prst="rect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012"/>
            <a:ext cx="12192000" cy="4890145"/>
          </a:xfrm>
          <a:prstGeom prst="rect">
            <a:avLst/>
          </a:prstGeom>
        </p:spPr>
      </p:pic>
      <p:sp>
        <p:nvSpPr>
          <p:cNvPr id="15" name="文本框 36"/>
          <p:cNvSpPr>
            <a:spLocks noChangeArrowheads="1"/>
          </p:cNvSpPr>
          <p:nvPr/>
        </p:nvSpPr>
        <p:spPr bwMode="auto">
          <a:xfrm>
            <a:off x="11313" y="142756"/>
            <a:ext cx="6096000" cy="460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、查看课程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4681013" y="2945008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课程名称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620004" y="6083427"/>
            <a:ext cx="12105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点击可删除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814279" y="4149183"/>
            <a:ext cx="51372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、点击可对课程门户信息进行编辑，详见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课程信息编辑和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周期编辑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2571633" y="2945008"/>
            <a:ext cx="1990841" cy="338555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矩形 11"/>
          <p:cNvSpPr/>
          <p:nvPr/>
        </p:nvSpPr>
        <p:spPr bwMode="auto">
          <a:xfrm>
            <a:off x="2484332" y="4482479"/>
            <a:ext cx="1149963" cy="33855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>
            <a:off x="10031733" y="5066086"/>
            <a:ext cx="1074417" cy="455678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83714" y="5502714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此处显示课程目前所处状态</a:t>
            </a:r>
          </a:p>
        </p:txBody>
      </p:sp>
      <p:sp>
        <p:nvSpPr>
          <p:cNvPr id="14" name="矩形 13"/>
          <p:cNvSpPr/>
          <p:nvPr/>
        </p:nvSpPr>
        <p:spPr bwMode="auto">
          <a:xfrm>
            <a:off x="10247633" y="4491065"/>
            <a:ext cx="896617" cy="33855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7" name="直接箭头连接符 10"/>
          <p:cNvCxnSpPr>
            <a:stCxn id="14" idx="1"/>
            <a:endCxn id="13" idx="3"/>
          </p:cNvCxnSpPr>
          <p:nvPr/>
        </p:nvCxnSpPr>
        <p:spPr>
          <a:xfrm flipH="1">
            <a:off x="7830592" y="4660342"/>
            <a:ext cx="2417041" cy="101164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8" name="文本框 17"/>
          <p:cNvSpPr txBox="1"/>
          <p:nvPr/>
        </p:nvSpPr>
        <p:spPr>
          <a:xfrm>
            <a:off x="4108334" y="1206034"/>
            <a:ext cx="6460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、课程信息设置完毕并保存之后在教师后台可以查看刚刚建立的课程</a:t>
            </a:r>
          </a:p>
        </p:txBody>
      </p:sp>
      <p:cxnSp>
        <p:nvCxnSpPr>
          <p:cNvPr id="21" name="直接箭头连接符 10"/>
          <p:cNvCxnSpPr>
            <a:stCxn id="16" idx="1"/>
            <a:endCxn id="8" idx="3"/>
          </p:cNvCxnSpPr>
          <p:nvPr/>
        </p:nvCxnSpPr>
        <p:spPr>
          <a:xfrm flipH="1">
            <a:off x="7830592" y="5293925"/>
            <a:ext cx="2201141" cy="9587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4019233" y="4873308"/>
            <a:ext cx="44958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编辑课程章节内容</a:t>
            </a:r>
          </a:p>
        </p:txBody>
      </p:sp>
    </p:spTree>
  </p:cSld>
  <p:clrMapOvr>
    <a:masterClrMapping/>
  </p:clrMapOvr>
  <p:transition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/>
          <a:srcRect t="33332"/>
          <a:stretch>
            <a:fillRect/>
          </a:stretch>
        </p:blipFill>
        <p:spPr>
          <a:xfrm>
            <a:off x="0" y="735227"/>
            <a:ext cx="8104909" cy="2167263"/>
          </a:xfrm>
          <a:prstGeom prst="rect">
            <a:avLst/>
          </a:prstGeom>
        </p:spPr>
      </p:pic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、章节内容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8252909" y="1708964"/>
            <a:ext cx="365334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、点击【管理课程】可对该周期内所有课程内容进行管理</a:t>
            </a:r>
          </a:p>
        </p:txBody>
      </p:sp>
      <p:sp>
        <p:nvSpPr>
          <p:cNvPr id="4" name="矩形 3"/>
          <p:cNvSpPr/>
          <p:nvPr/>
        </p:nvSpPr>
        <p:spPr>
          <a:xfrm>
            <a:off x="5922755" y="2316547"/>
            <a:ext cx="708439" cy="3586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81484" y="3433896"/>
            <a:ext cx="3510466" cy="829945"/>
          </a:xfrm>
          <a:prstGeom prst="rect">
            <a:avLst/>
          </a:prstGeom>
          <a:ln>
            <a:noFill/>
          </a:ln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、进行增加章、复制其他周期章节、删除章、编辑章名称操作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233859" y="869008"/>
            <a:ext cx="3653342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、在课程信息设置完毕，接着就可以进行课程的章节设置</a:t>
            </a:r>
          </a:p>
        </p:txBody>
      </p:sp>
      <p:cxnSp>
        <p:nvCxnSpPr>
          <p:cNvPr id="17" name="直接箭头连接符 10"/>
          <p:cNvCxnSpPr/>
          <p:nvPr/>
        </p:nvCxnSpPr>
        <p:spPr>
          <a:xfrm flipH="1">
            <a:off x="6711315" y="2112010"/>
            <a:ext cx="1522730" cy="314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" y="3167380"/>
            <a:ext cx="7650480" cy="3054985"/>
          </a:xfrm>
          <a:prstGeom prst="rect">
            <a:avLst/>
          </a:prstGeom>
        </p:spPr>
      </p:pic>
      <p:cxnSp>
        <p:nvCxnSpPr>
          <p:cNvPr id="6" name="直接箭头连接符 10"/>
          <p:cNvCxnSpPr/>
          <p:nvPr/>
        </p:nvCxnSpPr>
        <p:spPr>
          <a:xfrm flipH="1">
            <a:off x="6885940" y="3824605"/>
            <a:ext cx="1522730" cy="314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6096635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、节与子节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477250" y="1147990"/>
            <a:ext cx="3295397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平台为课程提供三级目录结构，可进行增加章节、复制节、重命名、删除操作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95" y="1012825"/>
            <a:ext cx="7942580" cy="2485390"/>
          </a:xfrm>
          <a:prstGeom prst="rect">
            <a:avLst/>
          </a:prstGeom>
        </p:spPr>
      </p:pic>
      <p:cxnSp>
        <p:nvCxnSpPr>
          <p:cNvPr id="6" name="直接箭头连接符 10"/>
          <p:cNvCxnSpPr/>
          <p:nvPr/>
        </p:nvCxnSpPr>
        <p:spPr>
          <a:xfrm flipH="1">
            <a:off x="6954520" y="1663065"/>
            <a:ext cx="1522730" cy="314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95" y="3573145"/>
            <a:ext cx="7942580" cy="31343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39620" y="5165090"/>
            <a:ext cx="143954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节下添加小节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6096635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、复制其他周期章节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5" y="1361440"/>
            <a:ext cx="11914505" cy="39554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315" y="2523490"/>
            <a:ext cx="5494655" cy="39268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16380" y="4299585"/>
            <a:ext cx="354330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zh-CN" altLang="en-US">
                <a:solidFill>
                  <a:srgbClr val="FF0000"/>
                </a:solidFill>
              </a:rPr>
              <a:t>、选择复制内容的周期，勾选章节，选择要复制到哪个章节后面</a:t>
            </a:r>
          </a:p>
          <a:p>
            <a:r>
              <a:rPr lang="en-US" altLang="zh-CN">
                <a:solidFill>
                  <a:srgbClr val="FF0000"/>
                </a:solidFill>
              </a:rPr>
              <a:t>2</a:t>
            </a:r>
            <a:r>
              <a:rPr lang="zh-CN" altLang="en-US">
                <a:solidFill>
                  <a:srgbClr val="FF0000"/>
                </a:solidFill>
              </a:rPr>
              <a:t>、点击确认，复制其他周期章节成功</a:t>
            </a:r>
          </a:p>
          <a:p>
            <a:r>
              <a:rPr lang="en-US" altLang="zh-CN">
                <a:solidFill>
                  <a:srgbClr val="FF0000"/>
                </a:solidFill>
              </a:rPr>
              <a:t>3</a:t>
            </a:r>
            <a:r>
              <a:rPr lang="zh-CN" altLang="en-US">
                <a:solidFill>
                  <a:srgbClr val="FF0000"/>
                </a:solidFill>
              </a:rPr>
              <a:t>、复制章节会将章节下课程资源一并复制</a:t>
            </a:r>
            <a:endParaRPr lang="zh-CN" altLang="en-US"/>
          </a:p>
          <a:p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6096635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、复制子节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36040" y="3747135"/>
            <a:ext cx="3723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5" y="1189355"/>
            <a:ext cx="11630025" cy="34944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680" y="2106295"/>
            <a:ext cx="5066030" cy="392747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552575" y="4323715"/>
            <a:ext cx="322961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</a:rPr>
              <a:t>1、选择复制内容的周期，章内容，勾选节内容，选择复制到哪个节后面</a:t>
            </a:r>
          </a:p>
          <a:p>
            <a:pPr algn="l"/>
            <a:r>
              <a:rPr lang="zh-CN" altLang="en-US">
                <a:solidFill>
                  <a:srgbClr val="FF0000"/>
                </a:solidFill>
              </a:rPr>
              <a:t>2、点击确认，复制节成功</a:t>
            </a:r>
          </a:p>
          <a:p>
            <a:pPr algn="l"/>
            <a:r>
              <a:rPr lang="en-US" altLang="zh-CN">
                <a:solidFill>
                  <a:srgbClr val="FF0000"/>
                </a:solidFill>
              </a:rPr>
              <a:t>3</a:t>
            </a:r>
            <a:r>
              <a:rPr lang="zh-CN" altLang="en-US">
                <a:solidFill>
                  <a:srgbClr val="FF0000"/>
                </a:solidFill>
              </a:rPr>
              <a:t>、复制节会将节下面课程资源一并复制过来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12192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、导入目录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" y="1159510"/>
            <a:ext cx="11282680" cy="51098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 flipH="1">
            <a:off x="1828800" y="3914140"/>
            <a:ext cx="29356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、下载最新模板文件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、按照模板格式填写章节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、上传文件，导入目录成功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560" y="2945130"/>
            <a:ext cx="3790315" cy="302831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6096635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、章节排序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" y="861060"/>
            <a:ext cx="11369040" cy="4956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8640" y="2007870"/>
            <a:ext cx="4740275" cy="41878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54775" y="3863340"/>
            <a:ext cx="23742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点击【章节排序】对章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和小节进行上移和下移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-635" y="123042"/>
            <a:ext cx="6096635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、章节序号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808470" y="3343175"/>
            <a:ext cx="338073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" y="1097280"/>
            <a:ext cx="12019280" cy="30759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9390" y="2978150"/>
            <a:ext cx="9637395" cy="327914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744210" y="4856480"/>
            <a:ext cx="34112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点击【自动生成章节序号】系统自动对章节结构编号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登录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、课程资源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35" y="1123950"/>
            <a:ext cx="11809730" cy="46094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51250" y="4539615"/>
            <a:ext cx="387540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>
                <a:solidFill>
                  <a:srgbClr val="FF0000"/>
                </a:solidFill>
              </a:rPr>
              <a:t>鼠标移至加号图标，可以在章节里添加视频、文本、附件、附件、讨论、测验五种课程资源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4.1.8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 添加视频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455" y="920115"/>
            <a:ext cx="11769090" cy="40093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640" y="1863725"/>
            <a:ext cx="4455160" cy="496506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94740" y="4929505"/>
            <a:ext cx="41541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</a:rPr>
              <a:t>1、上传视频的须经过转码，建课老师可将录制的视频放在资料库里添加</a:t>
            </a:r>
          </a:p>
          <a:p>
            <a:pPr algn="l"/>
            <a:r>
              <a:rPr lang="zh-CN" altLang="en-US">
                <a:solidFill>
                  <a:srgbClr val="FF0000"/>
                </a:solidFill>
              </a:rPr>
              <a:t>2、视频添加成功后会在章节目录里显示对应图标</a:t>
            </a:r>
          </a:p>
        </p:txBody>
      </p:sp>
      <p:cxnSp>
        <p:nvCxnSpPr>
          <p:cNvPr id="6" name="直接箭头连接符 10"/>
          <p:cNvCxnSpPr/>
          <p:nvPr/>
        </p:nvCxnSpPr>
        <p:spPr>
          <a:xfrm flipH="1">
            <a:off x="5248910" y="4929505"/>
            <a:ext cx="1522730" cy="31496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285" y="861609"/>
            <a:ext cx="7708201" cy="3096000"/>
          </a:xfrm>
          <a:prstGeom prst="rect">
            <a:avLst/>
          </a:prstGeom>
          <a:ln>
            <a:noFill/>
          </a:ln>
        </p:spPr>
      </p:pic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-6030" y="140983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4.1.9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 添加字幕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" y="2394980"/>
            <a:ext cx="7654179" cy="3996000"/>
          </a:xfrm>
          <a:prstGeom prst="rect">
            <a:avLst/>
          </a:prstGeom>
          <a:ln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-1" r="697"/>
          <a:stretch>
            <a:fillRect/>
          </a:stretch>
        </p:blipFill>
        <p:spPr>
          <a:xfrm>
            <a:off x="2815275" y="3158885"/>
            <a:ext cx="4212164" cy="3672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5" name="矩形 4"/>
          <p:cNvSpPr/>
          <p:nvPr/>
        </p:nvSpPr>
        <p:spPr>
          <a:xfrm>
            <a:off x="156530" y="3400820"/>
            <a:ext cx="663575" cy="2279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>
            <a:stCxn id="5" idx="3"/>
          </p:cNvCxnSpPr>
          <p:nvPr/>
        </p:nvCxnSpPr>
        <p:spPr>
          <a:xfrm>
            <a:off x="820105" y="3515120"/>
            <a:ext cx="1935480" cy="15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0" name="文本框 9"/>
          <p:cNvSpPr txBox="1"/>
          <p:nvPr/>
        </p:nvSpPr>
        <p:spPr>
          <a:xfrm>
            <a:off x="7958314" y="4640321"/>
            <a:ext cx="33826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、点击视频图标进入视频编辑页面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7958314" y="5166588"/>
            <a:ext cx="3050049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、点击【上传字幕】，字幕文件支持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SRT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格式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UTF-8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编码。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4.1.10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 视频小测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35" y="931545"/>
            <a:ext cx="8800970" cy="4392000"/>
          </a:xfrm>
          <a:prstGeom prst="rect">
            <a:avLst/>
          </a:prstGeom>
          <a:ln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t="375"/>
          <a:stretch>
            <a:fillRect/>
          </a:stretch>
        </p:blipFill>
        <p:spPr>
          <a:xfrm>
            <a:off x="5116830" y="1456267"/>
            <a:ext cx="5715000" cy="5124238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13" name="直接箭头连接符 12"/>
          <p:cNvCxnSpPr>
            <a:endCxn id="9" idx="1"/>
          </p:cNvCxnSpPr>
          <p:nvPr/>
        </p:nvCxnSpPr>
        <p:spPr>
          <a:xfrm flipV="1">
            <a:off x="3359785" y="4018386"/>
            <a:ext cx="1757045" cy="10451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402435" y="5323993"/>
            <a:ext cx="355346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、视频小测均为客观题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、设置小测弹出的时间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、可手动输入题项也可在题库中选择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832455" y="1908328"/>
            <a:ext cx="1620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默认设为任务点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、添加文本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79805" y="4612640"/>
            <a:ext cx="48456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点击文本进入添加文本框，输入框支持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文字、图片、超链接、表格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5" y="778510"/>
            <a:ext cx="11971655" cy="37522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970" y="3294380"/>
            <a:ext cx="4926330" cy="347408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8" name="直接箭头连接符 7"/>
          <p:cNvCxnSpPr/>
          <p:nvPr/>
        </p:nvCxnSpPr>
        <p:spPr>
          <a:xfrm>
            <a:off x="4919980" y="4013835"/>
            <a:ext cx="1918335" cy="9550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、添加附件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583894" y="550527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上传的附件，学生可以自由下载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70" y="605155"/>
            <a:ext cx="11682095" cy="45643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220" y="2976880"/>
            <a:ext cx="3700145" cy="368554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8" name="直接箭头连接符 7"/>
          <p:cNvCxnSpPr/>
          <p:nvPr/>
        </p:nvCxnSpPr>
        <p:spPr>
          <a:xfrm>
            <a:off x="5758615" y="4519582"/>
            <a:ext cx="2478578" cy="600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、随堂讨论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373225" y="5238903"/>
            <a:ext cx="38404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随堂讨论与章节内容相关，教师发布话题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学生直接回复参与讨论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816610"/>
            <a:ext cx="10724515" cy="41967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225" y="3463925"/>
            <a:ext cx="3944620" cy="31178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7897292" cy="3942457"/>
          </a:xfrm>
          <a:prstGeom prst="rect">
            <a:avLst/>
          </a:prstGeom>
        </p:spPr>
      </p:pic>
      <p:sp>
        <p:nvSpPr>
          <p:cNvPr id="15" name="文本框 36"/>
          <p:cNvSpPr>
            <a:spLocks noChangeArrowheads="1"/>
          </p:cNvSpPr>
          <p:nvPr/>
        </p:nvSpPr>
        <p:spPr bwMode="auto">
          <a:xfrm>
            <a:off x="0" y="144632"/>
            <a:ext cx="6057265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、添加测验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281" y="810698"/>
            <a:ext cx="5652770" cy="587444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4" name="直接箭头连接符 3"/>
          <p:cNvCxnSpPr/>
          <p:nvPr/>
        </p:nvCxnSpPr>
        <p:spPr>
          <a:xfrm flipV="1">
            <a:off x="4920119" y="3232785"/>
            <a:ext cx="723514" cy="24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10181590" y="1601470"/>
            <a:ext cx="1764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、编辑名称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161655" y="2456180"/>
            <a:ext cx="32645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、需要事先组好试卷再进行分配</a:t>
            </a:r>
          </a:p>
        </p:txBody>
      </p:sp>
      <p:sp>
        <p:nvSpPr>
          <p:cNvPr id="5" name="矩形 4"/>
          <p:cNvSpPr/>
          <p:nvPr/>
        </p:nvSpPr>
        <p:spPr>
          <a:xfrm>
            <a:off x="5958840" y="1601470"/>
            <a:ext cx="1022350" cy="3257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13450" y="2155825"/>
            <a:ext cx="956945" cy="304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57265" y="3232785"/>
            <a:ext cx="913130" cy="3263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297670" y="3232785"/>
            <a:ext cx="227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、设置过关分数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297670" y="4540250"/>
            <a:ext cx="227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、设置乱序方式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62825" y="5415280"/>
            <a:ext cx="2274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、显示设置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、设置任务点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174480" y="6100445"/>
            <a:ext cx="2274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、点击【保存】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、管理课程资源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0683388" y="5532575"/>
            <a:ext cx="430887" cy="934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排序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1116653" y="5529341"/>
            <a:ext cx="430887" cy="934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删除</a:t>
            </a:r>
          </a:p>
        </p:txBody>
      </p:sp>
      <p:sp>
        <p:nvSpPr>
          <p:cNvPr id="7" name="矩形 6"/>
          <p:cNvSpPr/>
          <p:nvPr/>
        </p:nvSpPr>
        <p:spPr>
          <a:xfrm>
            <a:off x="10774680" y="3568700"/>
            <a:ext cx="338455" cy="194818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7975" y="4247515"/>
            <a:ext cx="347853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、点击章节内容任一资源图标进入课程资源管理页面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、只有视频和测验可以设为任务点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、对课程资源进行排序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" y="681355"/>
            <a:ext cx="8340725" cy="30727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810" y="3026410"/>
            <a:ext cx="6581775" cy="3032760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10358120" y="4247515"/>
            <a:ext cx="539115" cy="156781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4227195" y="2821940"/>
            <a:ext cx="1602740" cy="4660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12247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4.1.16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、章节预览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10820" y="5469890"/>
            <a:ext cx="3837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点击【章节预览】，教师查看已经添加的课程资源（以学生学习页面展示）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85" y="754380"/>
            <a:ext cx="11723370" cy="44856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55" y="2790190"/>
            <a:ext cx="7810500" cy="370776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12" name="直接箭头连接符 11"/>
          <p:cNvCxnSpPr/>
          <p:nvPr/>
        </p:nvCxnSpPr>
        <p:spPr>
          <a:xfrm>
            <a:off x="5421630" y="2669540"/>
            <a:ext cx="1348740" cy="8375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1865" y="1045210"/>
            <a:ext cx="98901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、使用浏览器：谷歌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Chrome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浏览器</a:t>
            </a:r>
          </a:p>
          <a:p>
            <a:pPr defTabSz="91376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输入网址：</a:t>
            </a:r>
            <a:r>
              <a:rPr lang="en-US" altLang="zh-CN"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uooc.net.cn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收藏网站，方便下次使用）</a:t>
            </a:r>
          </a:p>
          <a:p>
            <a:pPr defTabSz="913765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endParaRPr lang="zh-CN" altLang="en-US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8763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、进入平台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65" y="2527300"/>
            <a:ext cx="9970902" cy="2418293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、题库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" y="967740"/>
            <a:ext cx="11790680" cy="46094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710" y="2870835"/>
            <a:ext cx="2704465" cy="16192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328670" y="4778375"/>
            <a:ext cx="396049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</a:rPr>
              <a:t>1、题库自动生成三个文件夹，“全部题目”、“未分类”、“视频小测题库（视频中已添加小测才会显示）”</a:t>
            </a:r>
          </a:p>
          <a:p>
            <a:pPr algn="l"/>
            <a:r>
              <a:rPr lang="zh-CN" altLang="en-US">
                <a:solidFill>
                  <a:srgbClr val="FF0000"/>
                </a:solidFill>
              </a:rPr>
              <a:t>2、点击全部题目，列表下方出现按钮【新建文件夹】,点击可新建目录</a:t>
            </a: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2901950" y="3914140"/>
            <a:ext cx="2449830" cy="100901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、目录管理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035300" y="5237211"/>
            <a:ext cx="777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、选中新建的文件夹，点击右键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、可对文件夹进行新建子文件、重命名、删除操作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" y="1011555"/>
            <a:ext cx="11247755" cy="3821430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、新建题目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0" y="4112895"/>
            <a:ext cx="777621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、点击【新建题目】，进入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题目编辑页面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、选择题型、章节、难度，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编辑题目，点击保存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" y="799465"/>
            <a:ext cx="11521440" cy="31210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250" y="2689225"/>
            <a:ext cx="7002780" cy="3911600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>
            <a:off x="5631180" y="1924050"/>
            <a:ext cx="721995" cy="7651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、复制题目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0" y="4112895"/>
            <a:ext cx="48215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、点击【复制题目】，进入复制题目页面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、选择复制的周期、勾选题目、选择复制后要放置的目录，点击保存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85" y="605155"/>
            <a:ext cx="10955020" cy="3330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065" y="2787015"/>
            <a:ext cx="6108700" cy="3689350"/>
          </a:xfrm>
          <a:prstGeom prst="rect">
            <a:avLst/>
          </a:prstGeom>
        </p:spPr>
      </p:pic>
      <p:cxnSp>
        <p:nvCxnSpPr>
          <p:cNvPr id="7" name="直接箭头连接符 6"/>
          <p:cNvCxnSpPr/>
          <p:nvPr/>
        </p:nvCxnSpPr>
        <p:spPr>
          <a:xfrm>
            <a:off x="6305550" y="1716405"/>
            <a:ext cx="732790" cy="8528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、批量移动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9570" y="4102100"/>
            <a:ext cx="777621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、选中要移动的题目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、点击【批量移动】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、选择移动到的目录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" y="751205"/>
            <a:ext cx="11771630" cy="33508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915" y="2760345"/>
            <a:ext cx="5544185" cy="29527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7" name="直接箭头连接符 6"/>
          <p:cNvCxnSpPr/>
          <p:nvPr/>
        </p:nvCxnSpPr>
        <p:spPr>
          <a:xfrm flipH="1">
            <a:off x="6969125" y="1819275"/>
            <a:ext cx="711835" cy="9410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、批量删除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97280" y="5328285"/>
            <a:ext cx="364553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、选中要删除的题目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、点击【批量删除】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若题目已被使用，则不能删除！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05" y="713105"/>
            <a:ext cx="11543030" cy="40570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2930" y="3540125"/>
            <a:ext cx="2482850" cy="14033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5" name="直接箭头连接符 4"/>
          <p:cNvCxnSpPr/>
          <p:nvPr/>
        </p:nvCxnSpPr>
        <p:spPr>
          <a:xfrm flipH="1">
            <a:off x="7953375" y="1967230"/>
            <a:ext cx="815975" cy="13703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、批量导入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39165" y="5350510"/>
            <a:ext cx="42322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、点击【批量导入】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、下载最新模板，按照模板格式填写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、上传题目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" y="815340"/>
            <a:ext cx="11781155" cy="40570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155" y="3575050"/>
            <a:ext cx="3816350" cy="24384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4" name="直接箭头连接符 3"/>
          <p:cNvCxnSpPr/>
          <p:nvPr/>
        </p:nvCxnSpPr>
        <p:spPr>
          <a:xfrm flipH="1">
            <a:off x="8146415" y="2031365"/>
            <a:ext cx="1370330" cy="13703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4.2.7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、导出题库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94360" y="5210810"/>
            <a:ext cx="7776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点击【导出全部】，可导出题库全部试题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为防止试题泄露，课程负责人谨慎分配此权限！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" y="727710"/>
            <a:ext cx="11447780" cy="4180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3347393"/>
            <a:ext cx="4121150" cy="30289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7" name="直接箭头连接符 6"/>
          <p:cNvCxnSpPr/>
          <p:nvPr/>
        </p:nvCxnSpPr>
        <p:spPr>
          <a:xfrm flipH="1">
            <a:off x="9242052" y="2001703"/>
            <a:ext cx="901873" cy="12258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、组卷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85784" y="4038140"/>
            <a:ext cx="777621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试卷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、点击【新建试卷】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、选择组卷的方式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随机卷由系统组卷，空白卷需手动添加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" y="733425"/>
            <a:ext cx="11455400" cy="3304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460" y="2025650"/>
            <a:ext cx="5268466" cy="47160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7" name="直接箭头连接符 6"/>
          <p:cNvCxnSpPr/>
          <p:nvPr/>
        </p:nvCxnSpPr>
        <p:spPr>
          <a:xfrm>
            <a:off x="3970237" y="2577970"/>
            <a:ext cx="2415323" cy="101803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、随机卷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40"/>
            <a:ext cx="12311882" cy="6068060"/>
          </a:xfrm>
          <a:prstGeom prst="rect">
            <a:avLst/>
          </a:prstGeom>
          <a:ln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-6350" y="1372870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、选择试卷类型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2785110" y="1372870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、编辑试卷名称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059295" y="1372870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、选择抽取数量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6835" y="4392930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、勾选章节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3198495" y="5600065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、添加题型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049260" y="5295265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、分配题目分值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8342630" y="6274435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、点击生成试卷</a:t>
            </a:r>
          </a:p>
        </p:txBody>
      </p:sp>
    </p:spTree>
  </p:cSld>
  <p:clrMapOvr>
    <a:masterClrMapping/>
  </p:clrMapOvr>
  <p:transition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36"/>
          <p:cNvSpPr>
            <a:spLocks noChangeArrowheads="1"/>
          </p:cNvSpPr>
          <p:nvPr/>
        </p:nvSpPr>
        <p:spPr bwMode="auto">
          <a:xfrm>
            <a:off x="0" y="144632"/>
            <a:ext cx="86106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、点击登录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7842095" y="1388263"/>
            <a:ext cx="27671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、点击右上角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9435" y="5028718"/>
            <a:ext cx="33826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、教师账号由本校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机构管理员</a:t>
            </a:r>
            <a:r>
              <a:rPr sz="160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、助教账号由课程负责人添加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2678"/>
            <a:ext cx="6569932" cy="302020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5895340" y="970280"/>
            <a:ext cx="369570" cy="1631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6319520" y="1220470"/>
            <a:ext cx="1350680" cy="1000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194" y="2273389"/>
            <a:ext cx="4779742" cy="4324147"/>
          </a:xfrm>
          <a:prstGeom prst="rect">
            <a:avLst/>
          </a:prstGeom>
        </p:spPr>
      </p:pic>
      <p:cxnSp>
        <p:nvCxnSpPr>
          <p:cNvPr id="19" name="直接箭头连接符 18"/>
          <p:cNvCxnSpPr/>
          <p:nvPr/>
        </p:nvCxnSpPr>
        <p:spPr>
          <a:xfrm flipH="1">
            <a:off x="10688955" y="3623310"/>
            <a:ext cx="247650" cy="15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3" name="文本框 22"/>
          <p:cNvSpPr txBox="1"/>
          <p:nvPr/>
        </p:nvSpPr>
        <p:spPr>
          <a:xfrm>
            <a:off x="10885805" y="3463925"/>
            <a:ext cx="10001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输入账号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0885805" y="3883025"/>
            <a:ext cx="100076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输入密码</a:t>
            </a:r>
          </a:p>
        </p:txBody>
      </p:sp>
      <p:cxnSp>
        <p:nvCxnSpPr>
          <p:cNvPr id="39" name="直接箭头连接符 38"/>
          <p:cNvCxnSpPr/>
          <p:nvPr/>
        </p:nvCxnSpPr>
        <p:spPr>
          <a:xfrm flipH="1">
            <a:off x="10674350" y="4060825"/>
            <a:ext cx="247650" cy="15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4" name="文本框 13"/>
          <p:cNvSpPr txBox="1"/>
          <p:nvPr/>
        </p:nvSpPr>
        <p:spPr>
          <a:xfrm>
            <a:off x="10885805" y="4385945"/>
            <a:ext cx="100012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智能验证</a:t>
            </a:r>
          </a:p>
        </p:txBody>
      </p:sp>
      <p:cxnSp>
        <p:nvCxnSpPr>
          <p:cNvPr id="37" name="直接箭头连接符 36"/>
          <p:cNvCxnSpPr/>
          <p:nvPr/>
        </p:nvCxnSpPr>
        <p:spPr>
          <a:xfrm flipH="1">
            <a:off x="10669270" y="4531995"/>
            <a:ext cx="247650" cy="15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36" name="文本框 35"/>
          <p:cNvSpPr txBox="1"/>
          <p:nvPr/>
        </p:nvSpPr>
        <p:spPr>
          <a:xfrm>
            <a:off x="10885805" y="4853305"/>
            <a:ext cx="94107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点击登录</a:t>
            </a:r>
          </a:p>
        </p:txBody>
      </p:sp>
      <p:cxnSp>
        <p:nvCxnSpPr>
          <p:cNvPr id="18" name="直接箭头连接符 17"/>
          <p:cNvCxnSpPr/>
          <p:nvPr/>
        </p:nvCxnSpPr>
        <p:spPr>
          <a:xfrm flipH="1">
            <a:off x="10680065" y="4982845"/>
            <a:ext cx="247650" cy="1587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1" name="矩形 20"/>
          <p:cNvSpPr/>
          <p:nvPr/>
        </p:nvSpPr>
        <p:spPr>
          <a:xfrm>
            <a:off x="8721090" y="5787390"/>
            <a:ext cx="1467485" cy="4165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8379460" y="6003290"/>
            <a:ext cx="231140" cy="20574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7232650" y="6245225"/>
            <a:ext cx="258381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12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可以使用第三方账号直接登录</a:t>
            </a:r>
          </a:p>
        </p:txBody>
      </p:sp>
    </p:spTree>
  </p:cSld>
  <p:clrMapOvr>
    <a:masterClrMapping/>
  </p:clrMapOvr>
  <p:transition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940"/>
            <a:ext cx="12191365" cy="60579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、空白卷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24460" y="3482975"/>
            <a:ext cx="2304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、勾选章节范围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9063990" y="5690235"/>
            <a:ext cx="3652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、搜索题目后，点击选题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672070" y="3547745"/>
            <a:ext cx="29565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：也可手动新建题目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606665" y="1590040"/>
            <a:ext cx="3456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、试题篮点击【选好了】</a:t>
            </a:r>
          </a:p>
        </p:txBody>
      </p:sp>
    </p:spTree>
  </p:cSld>
  <p:clrMapOvr>
    <a:masterClrMapping/>
  </p:clrMapOvr>
  <p:transition>
    <p:cover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89940"/>
            <a:ext cx="12192000" cy="6048000"/>
          </a:xfrm>
          <a:prstGeom prst="rect">
            <a:avLst/>
          </a:prstGeom>
          <a:ln>
            <a:solidFill>
              <a:schemeClr val="accent3">
                <a:lumMod val="75000"/>
              </a:schemeClr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、空白卷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2075" y="1427480"/>
            <a:ext cx="230441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、选择试卷类型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42925" y="6289040"/>
            <a:ext cx="30048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、点击【保存试卷】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852795" y="1916430"/>
            <a:ext cx="295656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、分配分值权重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92075" y="2710180"/>
            <a:ext cx="345630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、编辑试卷名称</a:t>
            </a:r>
          </a:p>
        </p:txBody>
      </p:sp>
      <p:sp>
        <p:nvSpPr>
          <p:cNvPr id="5" name="矩形 4"/>
          <p:cNvSpPr/>
          <p:nvPr/>
        </p:nvSpPr>
        <p:spPr>
          <a:xfrm>
            <a:off x="4861560" y="1916430"/>
            <a:ext cx="728980" cy="29464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4.3.3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、复制试卷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09600" y="4037965"/>
            <a:ext cx="443801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试卷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</a:p>
          <a:p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、点击【复制试卷】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、选择复制内容的周期，勾选要复制的试卷，点击确认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8985"/>
            <a:ext cx="11904980" cy="3180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175" y="1710055"/>
            <a:ext cx="5971540" cy="481203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>
            <a:off x="4586605" y="2857500"/>
            <a:ext cx="1509395" cy="40259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CD0F46-4CDC-4A35-AE8A-C0BFD8841FBB}" type="datetime1">
              <a:rPr lang="zh-CN" altLang="en-US" smtClean="0"/>
              <a:t>2019-11-19</a:t>
            </a:fld>
            <a:endParaRPr lang="zh-CN" altLang="en-US" sz="1800">
              <a:solidFill>
                <a:schemeClr val="tx1"/>
              </a:solidFill>
              <a:ea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92"/>
            <a:ext cx="12192000" cy="4643661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4.4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、分享文档</a:t>
            </a:r>
          </a:p>
        </p:txBody>
      </p:sp>
      <p:sp>
        <p:nvSpPr>
          <p:cNvPr id="7" name="矩形 6"/>
          <p:cNvSpPr/>
          <p:nvPr/>
        </p:nvSpPr>
        <p:spPr>
          <a:xfrm>
            <a:off x="228599" y="2337069"/>
            <a:ext cx="872379" cy="5040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7654" y="2331187"/>
            <a:ext cx="804021" cy="5040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903772" y="3510352"/>
            <a:ext cx="946674" cy="5040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812156" y="4069024"/>
            <a:ext cx="777621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可新建文件夹并重命名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、再点击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新建文件夹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中的【上传】上传资源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、可选择是否开放给学生自由下载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提交审核</a:t>
            </a:r>
          </a:p>
        </p:txBody>
      </p:sp>
    </p:spTree>
  </p:cSld>
  <p:clrMapOvr>
    <a:masterClrMapping/>
  </p:clrMapOvr>
  <p:transition>
    <p:cover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、提交审核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92"/>
            <a:ext cx="9920614" cy="60858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461681" y="5887956"/>
            <a:ext cx="3746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完成前三个步骤课即可提交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审核；</a:t>
            </a:r>
            <a:endParaRPr lang="en-US" altLang="zh-CN" sz="1600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建议尽量完善后再提交审核</a:t>
            </a:r>
            <a:endParaRPr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670300" y="6288066"/>
            <a:ext cx="849482" cy="5699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、审核状态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65431" y="5268420"/>
            <a:ext cx="390272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课程状态由未提交变成审核中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审核通过后，课程正式上线平台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8840"/>
            <a:ext cx="12192000" cy="347564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10934700" y="3429000"/>
            <a:ext cx="927448" cy="37147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9219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0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1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9222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1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人员管理</a:t>
            </a:r>
          </a:p>
        </p:txBody>
      </p:sp>
    </p:spTree>
  </p:cSld>
  <p:clrMapOvr>
    <a:masterClrMapping/>
  </p:clrMapOvr>
  <p:transition>
    <p:cover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90" y="1052830"/>
            <a:ext cx="9510286" cy="475203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、班级管理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27625" y="1277620"/>
            <a:ext cx="7776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、在教师后台点击【管理周期】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9493885" y="4885690"/>
            <a:ext cx="663575" cy="107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27" y="2094862"/>
            <a:ext cx="9218014" cy="378635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09167" y="2743174"/>
            <a:ext cx="511175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394148" y="2766117"/>
            <a:ext cx="7776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、进入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人员管理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，点击【班级】，进入学生管理页面</a:t>
            </a:r>
          </a:p>
        </p:txBody>
      </p:sp>
      <p:sp>
        <p:nvSpPr>
          <p:cNvPr id="12" name="矩形 11"/>
          <p:cNvSpPr/>
          <p:nvPr/>
        </p:nvSpPr>
        <p:spPr>
          <a:xfrm>
            <a:off x="8089918" y="2216754"/>
            <a:ext cx="511175" cy="33855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12192000" cy="4926253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、新建班级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1002082" y="2454680"/>
            <a:ext cx="2560885" cy="11027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矩形 8"/>
          <p:cNvSpPr/>
          <p:nvPr/>
        </p:nvSpPr>
        <p:spPr>
          <a:xfrm>
            <a:off x="201039" y="2296883"/>
            <a:ext cx="801043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967" y="2404912"/>
            <a:ext cx="3556000" cy="2095500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843827" y="4163326"/>
            <a:ext cx="801043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9533" y="4590594"/>
            <a:ext cx="29885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对班级信息进行管理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4989" y="2879925"/>
            <a:ext cx="2243978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、点击新建班级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、输入班级名称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05" y="621665"/>
            <a:ext cx="11938000" cy="6101080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8763000" cy="460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、忘记密码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51215" y="1231900"/>
            <a:ext cx="3401060" cy="372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93760" y="1231900"/>
            <a:ext cx="3315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点击网站右上角【登录】按钮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1" name="矩形 10"/>
          <p:cNvSpPr/>
          <p:nvPr/>
        </p:nvSpPr>
        <p:spPr>
          <a:xfrm>
            <a:off x="8300085" y="4524375"/>
            <a:ext cx="2668270" cy="37211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8300085" y="4524375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、点击【忘记密码】按钮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cxnSp>
        <p:nvCxnSpPr>
          <p:cNvPr id="29" name="直接箭头连接符 28"/>
          <p:cNvCxnSpPr/>
          <p:nvPr/>
        </p:nvCxnSpPr>
        <p:spPr>
          <a:xfrm flipV="1">
            <a:off x="9699625" y="967740"/>
            <a:ext cx="635" cy="219075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90" y="1068071"/>
            <a:ext cx="11053460" cy="440580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、导入分班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0225" y="2716530"/>
            <a:ext cx="4064449" cy="2592019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cxnSp>
        <p:nvCxnSpPr>
          <p:cNvPr id="4" name="直接箭头连接符 3"/>
          <p:cNvCxnSpPr>
            <a:endCxn id="3" idx="1"/>
          </p:cNvCxnSpPr>
          <p:nvPr/>
        </p:nvCxnSpPr>
        <p:spPr>
          <a:xfrm>
            <a:off x="2442575" y="2716530"/>
            <a:ext cx="1897650" cy="12960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746125" y="4204382"/>
            <a:ext cx="24638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、点击导入分班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、下载模板文件填写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、上传填写好的文件</a:t>
            </a:r>
          </a:p>
        </p:txBody>
      </p:sp>
      <p:sp>
        <p:nvSpPr>
          <p:cNvPr id="9" name="矩形 8"/>
          <p:cNvSpPr/>
          <p:nvPr/>
        </p:nvSpPr>
        <p:spPr>
          <a:xfrm>
            <a:off x="1691014" y="2400935"/>
            <a:ext cx="801043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94" y="1054847"/>
            <a:ext cx="11131046" cy="4824035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、批量移动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510" y="2148205"/>
            <a:ext cx="5256039" cy="465250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628005" y="3811905"/>
            <a:ext cx="36969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、选择要移动的学生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、点击批量移动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、选择移动到的班级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、点击确定</a:t>
            </a:r>
          </a:p>
          <a:p>
            <a:pPr latinLnBrk="0">
              <a:lnSpc>
                <a:spcPct val="150000"/>
              </a:lnSpc>
            </a:pP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9971405" y="2591435"/>
            <a:ext cx="1012190" cy="15144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2" y="1209527"/>
            <a:ext cx="10668636" cy="4778746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6.1.4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、私信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2165" y="3401910"/>
            <a:ext cx="7303135" cy="314325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3768090" y="5999514"/>
            <a:ext cx="4613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点击【私信】，可向学生发送私信</a:t>
            </a:r>
          </a:p>
          <a:p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9385300" y="4204154"/>
            <a:ext cx="1320484" cy="11768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3490" y="1052830"/>
            <a:ext cx="9510286" cy="4752035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、助教管理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127625" y="1210945"/>
            <a:ext cx="7064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、在教师后台点击【管理周期】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39" y="2581967"/>
            <a:ext cx="9175846" cy="4106119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cxnSp>
        <p:nvCxnSpPr>
          <p:cNvPr id="11" name="直接箭头连接符 10"/>
          <p:cNvCxnSpPr/>
          <p:nvPr/>
        </p:nvCxnSpPr>
        <p:spPr>
          <a:xfrm flipH="1">
            <a:off x="9493885" y="4885690"/>
            <a:ext cx="663575" cy="1079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3" name="矩形 12"/>
          <p:cNvSpPr/>
          <p:nvPr/>
        </p:nvSpPr>
        <p:spPr>
          <a:xfrm>
            <a:off x="1093139" y="3233471"/>
            <a:ext cx="511175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492775" y="3152560"/>
            <a:ext cx="5937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、进入【人员管理】，进入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助教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进入管理页面</a:t>
            </a:r>
          </a:p>
        </p:txBody>
      </p:sp>
      <p:sp>
        <p:nvSpPr>
          <p:cNvPr id="12" name="矩形 11"/>
          <p:cNvSpPr/>
          <p:nvPr/>
        </p:nvSpPr>
        <p:spPr>
          <a:xfrm>
            <a:off x="8197484" y="2709466"/>
            <a:ext cx="583261" cy="3155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739" y="967360"/>
            <a:ext cx="11332521" cy="5528709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、新增助教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3832964" y="2793304"/>
            <a:ext cx="1293391" cy="11379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6" name="文本框 5"/>
          <p:cNvSpPr txBox="1"/>
          <p:nvPr/>
        </p:nvSpPr>
        <p:spPr>
          <a:xfrm>
            <a:off x="2767965" y="1774941"/>
            <a:ext cx="2358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、点击新增教师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873" y="1882971"/>
            <a:ext cx="4804767" cy="335290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291812" y="4684096"/>
            <a:ext cx="77762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、点击确定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863194" y="4685180"/>
            <a:ext cx="3939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、填写姓名、选择机构、输入电话、初始密码，如果已有账号，密码不需要填写，请确保信息的正确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715" y="1204118"/>
            <a:ext cx="10578205" cy="465806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、导入助教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4285" y="2652395"/>
            <a:ext cx="3810000" cy="2813050"/>
          </a:xfrm>
          <a:prstGeom prst="rect">
            <a:avLst/>
          </a:prstGeom>
          <a:ln>
            <a:solidFill>
              <a:srgbClr val="558ED5"/>
            </a:solidFill>
          </a:ln>
        </p:spPr>
      </p:pic>
      <p:cxnSp>
        <p:nvCxnSpPr>
          <p:cNvPr id="8" name="直接箭头连接符 7"/>
          <p:cNvCxnSpPr>
            <a:endCxn id="3" idx="1"/>
          </p:cNvCxnSpPr>
          <p:nvPr/>
        </p:nvCxnSpPr>
        <p:spPr>
          <a:xfrm>
            <a:off x="5166360" y="2644775"/>
            <a:ext cx="1177925" cy="141414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文本框 8"/>
          <p:cNvSpPr txBox="1"/>
          <p:nvPr/>
        </p:nvSpPr>
        <p:spPr>
          <a:xfrm>
            <a:off x="5948680" y="2039620"/>
            <a:ext cx="2358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、点击导入教师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696075" y="4309745"/>
            <a:ext cx="2358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、下载模板填写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7070090" y="5679440"/>
            <a:ext cx="2673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、上传已填写文件</a:t>
            </a:r>
          </a:p>
        </p:txBody>
      </p:sp>
    </p:spTree>
  </p:cSld>
  <p:clrMapOvr>
    <a:masterClrMapping/>
  </p:clrMapOvr>
  <p:transition>
    <p:cover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01" y="1057910"/>
            <a:ext cx="10555403" cy="500036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、分配权限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7890743" y="3489162"/>
            <a:ext cx="1483892" cy="109455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文本框 4"/>
          <p:cNvSpPr txBox="1"/>
          <p:nvPr/>
        </p:nvSpPr>
        <p:spPr>
          <a:xfrm>
            <a:off x="8536940" y="4357370"/>
            <a:ext cx="23583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、点击配置图标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、设置操作权限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、点击确定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0175" y="3223895"/>
            <a:ext cx="4908550" cy="3465195"/>
          </a:xfrm>
          <a:prstGeom prst="rect">
            <a:avLst/>
          </a:prstGeom>
        </p:spPr>
      </p:pic>
    </p:spTree>
  </p:cSld>
  <p:clrMapOvr>
    <a:masterClrMapping/>
  </p:clrMapOvr>
  <p:transition>
    <p:cover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29" y="1131383"/>
            <a:ext cx="10555403" cy="500036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6.2.4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、删除助教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 flipV="1">
            <a:off x="7616825" y="3122930"/>
            <a:ext cx="2441575" cy="3718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5" name="文本框 4"/>
          <p:cNvSpPr txBox="1"/>
          <p:nvPr/>
        </p:nvSpPr>
        <p:spPr>
          <a:xfrm>
            <a:off x="4298315" y="5032375"/>
            <a:ext cx="3087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点击删除图标，删除教师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237" y="2330924"/>
            <a:ext cx="2775588" cy="1584012"/>
          </a:xfrm>
          <a:prstGeom prst="rect">
            <a:avLst/>
          </a:prstGeom>
          <a:ln>
            <a:solidFill>
              <a:srgbClr val="558ED5"/>
            </a:solidFill>
          </a:ln>
        </p:spPr>
      </p:pic>
    </p:spTree>
  </p:cSld>
  <p:clrMapOvr>
    <a:masterClrMapping/>
  </p:clrMapOvr>
  <p:transition>
    <p:cover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、公告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互动管理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590" y="872490"/>
            <a:ext cx="11387455" cy="5397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212080" y="3895725"/>
            <a:ext cx="337312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公告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，进入管理页面</a:t>
            </a:r>
          </a:p>
          <a:p>
            <a:pPr latinLnBrk="0">
              <a:lnSpc>
                <a:spcPct val="150000"/>
              </a:lnSpc>
            </a:pP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根据讨论的应用场景，将讨论分三种类型，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互动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（包括综合讨论、学生提问、主题讨论）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、学生提问和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讨论</a:t>
            </a:r>
          </a:p>
        </p:txBody>
      </p:sp>
    </p:spTree>
  </p:cSld>
  <p:clrMapOvr>
    <a:masterClrMapping/>
  </p:clrMapOvr>
  <p:transition>
    <p:cover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、发布公告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5" y="1109345"/>
            <a:ext cx="11523980" cy="43522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3895" y="2288540"/>
            <a:ext cx="6953250" cy="427482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007485" y="2084070"/>
            <a:ext cx="22447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rgbClr val="FF0000"/>
                </a:solidFill>
              </a:rPr>
              <a:t>1、点击发布公告</a:t>
            </a:r>
          </a:p>
        </p:txBody>
      </p:sp>
      <p:sp>
        <p:nvSpPr>
          <p:cNvPr id="16" name="矩形 15"/>
          <p:cNvSpPr/>
          <p:nvPr/>
        </p:nvSpPr>
        <p:spPr bwMode="auto">
          <a:xfrm>
            <a:off x="2665730" y="2288540"/>
            <a:ext cx="1342390" cy="53848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23000" y="4155440"/>
            <a:ext cx="213741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zh-CN" altLang="en-US" b="1">
                <a:solidFill>
                  <a:srgbClr val="FF0000"/>
                </a:solidFill>
              </a:rPr>
              <a:t>2、输入标题、内容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9573260" y="3639185"/>
            <a:ext cx="1469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FF0000"/>
                </a:solidFill>
              </a:rPr>
              <a:t>3、选择发放的班级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6252210" y="6196965"/>
            <a:ext cx="3698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FF0000"/>
                </a:solidFill>
              </a:rPr>
              <a:t>4、选择发送方式（推荐发送邮件）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096000" y="5093335"/>
            <a:ext cx="557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1">
                <a:solidFill>
                  <a:srgbClr val="FF0000"/>
                </a:solidFill>
              </a:rPr>
              <a:t>注：定时发布只以站内信的      方式发布（无邮件）</a:t>
            </a:r>
          </a:p>
        </p:txBody>
      </p:sp>
    </p:spTree>
  </p:cSld>
  <p:clrMapOvr>
    <a:masterClrMapping/>
  </p:clrMapOvr>
  <p:transition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605155"/>
            <a:ext cx="12169140" cy="6164580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8763000" cy="460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、忘记密码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1960" y="2167255"/>
            <a:ext cx="3315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、输入已注册的手机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邮箱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12" name="TextBox 3"/>
          <p:cNvSpPr txBox="1"/>
          <p:nvPr/>
        </p:nvSpPr>
        <p:spPr>
          <a:xfrm>
            <a:off x="4365625" y="2603500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、点击【智能验证】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4398645" y="3092450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、输入获取的验证码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7" name="TextBox 3"/>
          <p:cNvSpPr txBox="1"/>
          <p:nvPr/>
        </p:nvSpPr>
        <p:spPr>
          <a:xfrm>
            <a:off x="4483100" y="4002405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、点击【下一步】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cover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、互动讨论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0" y="730250"/>
            <a:ext cx="11504930" cy="5950585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 bwMode="auto">
          <a:xfrm>
            <a:off x="1285875" y="1436370"/>
            <a:ext cx="1185545" cy="55054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 bwMode="auto">
          <a:xfrm>
            <a:off x="2627630" y="3737610"/>
            <a:ext cx="1029335" cy="55054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8145" y="3510280"/>
            <a:ext cx="5043170" cy="3292475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3269615" y="4442460"/>
            <a:ext cx="1896110" cy="8782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5" name="文本框 14"/>
          <p:cNvSpPr txBox="1"/>
          <p:nvPr/>
        </p:nvSpPr>
        <p:spPr>
          <a:xfrm flipH="1">
            <a:off x="5894070" y="5320665"/>
            <a:ext cx="45383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</a:rPr>
              <a:t>任何人均可以发言和参与讨论，发言内容与具体章节无关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2627630" y="1849120"/>
            <a:ext cx="56388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0000"/>
                </a:solidFill>
              </a:rPr>
              <a:t>互动讨论包括学生提问，主题讨论，综合讨论三大模块，可查看整个讨论互动统计数据的情况</a:t>
            </a:r>
          </a:p>
        </p:txBody>
      </p:sp>
    </p:spTree>
  </p:cSld>
  <p:clrMapOvr>
    <a:masterClrMapping/>
  </p:clrMapOvr>
  <p:transition>
    <p:cover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、学生提问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" y="985520"/>
            <a:ext cx="12047855" cy="41903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527550" y="4106545"/>
            <a:ext cx="5440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</a:rPr>
              <a:t>学生在观看视频过程中针对具体课程内容提出的问题</a:t>
            </a:r>
          </a:p>
        </p:txBody>
      </p:sp>
      <p:sp>
        <p:nvSpPr>
          <p:cNvPr id="16" name="矩形 15"/>
          <p:cNvSpPr/>
          <p:nvPr/>
        </p:nvSpPr>
        <p:spPr bwMode="auto">
          <a:xfrm flipV="1">
            <a:off x="3794760" y="1518920"/>
            <a:ext cx="1150620" cy="6502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037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、主题讨论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" y="1191895"/>
            <a:ext cx="12019280" cy="416179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 bwMode="auto">
          <a:xfrm flipV="1">
            <a:off x="4839335" y="1819275"/>
            <a:ext cx="1150620" cy="65024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03600" y="3601720"/>
            <a:ext cx="7040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>
                <a:solidFill>
                  <a:srgbClr val="FF0000"/>
                </a:solidFill>
              </a:rPr>
              <a:t>在课程中放置针对具体课程内容的话题，启迪学生思考，学生可回复</a:t>
            </a:r>
          </a:p>
        </p:txBody>
      </p:sp>
    </p:spTree>
  </p:cSld>
  <p:clrMapOvr>
    <a:masterClrMapping/>
  </p:clrMapOvr>
  <p:transition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、待回答问题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88365"/>
            <a:ext cx="12057380" cy="455231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20515" y="1877060"/>
            <a:ext cx="42970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展示学生发起的提问题信息，且该提问信息未被教师、助教、或其他学生回答</a:t>
            </a:r>
          </a:p>
        </p:txBody>
      </p:sp>
    </p:spTree>
  </p:cSld>
  <p:clrMapOvr>
    <a:masterClrMapping/>
  </p:clrMapOvr>
  <p:transition>
    <p:cover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、被禁言列表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" y="1016000"/>
            <a:ext cx="11266805" cy="391414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flipH="1">
            <a:off x="6712585" y="3442970"/>
            <a:ext cx="24834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展示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被禁言学生，可以对其进行操作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 bwMode="auto">
          <a:xfrm flipV="1">
            <a:off x="6096000" y="1807210"/>
            <a:ext cx="1199515" cy="578485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720" y="1073785"/>
            <a:ext cx="8767435" cy="5652042"/>
          </a:xfrm>
          <a:prstGeom prst="rect">
            <a:avLst/>
          </a:prstGeom>
          <a:ln>
            <a:noFill/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6.3.7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、帖子管理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30980" y="4119880"/>
            <a:ext cx="41294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点击任一帖子可进行回复、禁言、查询、置顶、加精、删除操作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4030980" y="5215255"/>
            <a:ext cx="4129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禁言的学生可在被禁言列表中查看</a:t>
            </a:r>
          </a:p>
        </p:txBody>
      </p:sp>
    </p:spTree>
  </p:cSld>
  <p:clrMapOvr>
    <a:masterClrMapping/>
  </p:clrMapOvr>
  <p:transition>
    <p:cover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91" y="1145827"/>
            <a:ext cx="10694666" cy="496687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、考核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99711" y="1897235"/>
            <a:ext cx="7164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考核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列表下分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测验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作业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，点击进行管理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249218" y="1338754"/>
            <a:ext cx="598170" cy="347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1289" y="1863612"/>
            <a:ext cx="2502824" cy="347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691" y="1145827"/>
            <a:ext cx="10694666" cy="496687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、测验管理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59605" y="1920762"/>
            <a:ext cx="28676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点击测验查看测验列表</a:t>
            </a:r>
          </a:p>
        </p:txBody>
      </p:sp>
      <p:sp>
        <p:nvSpPr>
          <p:cNvPr id="11" name="矩形 10"/>
          <p:cNvSpPr/>
          <p:nvPr/>
        </p:nvSpPr>
        <p:spPr>
          <a:xfrm>
            <a:off x="9249218" y="1338754"/>
            <a:ext cx="598170" cy="347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21289" y="1863612"/>
            <a:ext cx="598170" cy="34798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334" y="1023716"/>
            <a:ext cx="10694666" cy="496687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943" y="2296998"/>
            <a:ext cx="8568582" cy="4536034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81407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、测验管理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批改测验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18780" y="1929130"/>
            <a:ext cx="468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点击待批改人数，进入批改页面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H="1">
            <a:off x="8822055" y="4363720"/>
            <a:ext cx="1193800" cy="190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7" name="文本框 6"/>
          <p:cNvSpPr txBox="1"/>
          <p:nvPr/>
        </p:nvSpPr>
        <p:spPr>
          <a:xfrm>
            <a:off x="2722880" y="5505518"/>
            <a:ext cx="468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添加评语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754120" y="4505398"/>
            <a:ext cx="468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、输入分数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494667" y="5716905"/>
            <a:ext cx="23888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、保存提交分数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048000" y="6189980"/>
            <a:ext cx="46837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、点击下一题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10015855" y="3256766"/>
            <a:ext cx="393274" cy="136533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656" y="812830"/>
            <a:ext cx="9354344" cy="4344394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86106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、测验管理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测验统计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7369" y="1941089"/>
            <a:ext cx="7926686" cy="4281956"/>
          </a:xfrm>
          <a:prstGeom prst="rect">
            <a:avLst/>
          </a:prstGeom>
          <a:ln>
            <a:solidFill>
              <a:srgbClr val="558ED5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664" y="3299579"/>
            <a:ext cx="7075088" cy="3558421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6" name="矩形 5"/>
          <p:cNvSpPr/>
          <p:nvPr/>
        </p:nvSpPr>
        <p:spPr>
          <a:xfrm>
            <a:off x="9358124" y="3060184"/>
            <a:ext cx="608965" cy="2393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H="1">
            <a:off x="10064055" y="3494762"/>
            <a:ext cx="1265338" cy="31315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8" name="直接箭头连接符 7"/>
          <p:cNvCxnSpPr>
            <a:stCxn id="6" idx="2"/>
            <a:endCxn id="5" idx="3"/>
          </p:cNvCxnSpPr>
          <p:nvPr/>
        </p:nvCxnSpPr>
        <p:spPr>
          <a:xfrm flipH="1">
            <a:off x="7388752" y="3299579"/>
            <a:ext cx="2273855" cy="1779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文本框 8"/>
          <p:cNvSpPr txBox="1"/>
          <p:nvPr/>
        </p:nvSpPr>
        <p:spPr>
          <a:xfrm>
            <a:off x="7517124" y="5079010"/>
            <a:ext cx="3812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查看测验统计，可详细了解学生对知识的掌握情况！</a:t>
            </a:r>
          </a:p>
        </p:txBody>
      </p:sp>
      <p:sp>
        <p:nvSpPr>
          <p:cNvPr id="3" name="矩形 2"/>
          <p:cNvSpPr/>
          <p:nvPr/>
        </p:nvSpPr>
        <p:spPr bwMode="auto">
          <a:xfrm>
            <a:off x="11329393" y="2784493"/>
            <a:ext cx="519734" cy="860582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0" y="605155"/>
            <a:ext cx="12048490" cy="6125845"/>
          </a:xfrm>
          <a:prstGeom prst="rect">
            <a:avLst/>
          </a:prstGeom>
        </p:spPr>
      </p:pic>
      <p:sp>
        <p:nvSpPr>
          <p:cNvPr id="6" name="文本框 36"/>
          <p:cNvSpPr>
            <a:spLocks noChangeArrowheads="1"/>
          </p:cNvSpPr>
          <p:nvPr/>
        </p:nvSpPr>
        <p:spPr bwMode="auto">
          <a:xfrm>
            <a:off x="0" y="144632"/>
            <a:ext cx="8763000" cy="46037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、忘记密码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91960" y="2167255"/>
            <a:ext cx="33153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、输入新密码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4398645" y="3092450"/>
            <a:ext cx="275018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765" eaLnBrk="1" fontAlgn="auto" hangingPunct="1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、保存密码</a:t>
            </a:r>
            <a:r>
              <a:rPr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</p:spTree>
  </p:cSld>
  <p:clrMapOvr>
    <a:masterClrMapping/>
  </p:clrMapOvr>
  <p:transition>
    <p:cover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620160" y="789792"/>
            <a:ext cx="11223782" cy="5667819"/>
            <a:chOff x="557530" y="842785"/>
            <a:chExt cx="11223782" cy="566781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7530" y="1218565"/>
              <a:ext cx="11223782" cy="529203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530" y="842785"/>
              <a:ext cx="11223782" cy="1226643"/>
            </a:xfrm>
            <a:prstGeom prst="rect">
              <a:avLst/>
            </a:prstGeom>
          </p:spPr>
        </p:pic>
      </p:grp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85852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07940" y="5720080"/>
            <a:ext cx="3812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点击作业，进入作业管理页面</a:t>
            </a:r>
          </a:p>
        </p:txBody>
      </p:sp>
      <p:sp>
        <p:nvSpPr>
          <p:cNvPr id="7" name="矩形 6"/>
          <p:cNvSpPr/>
          <p:nvPr/>
        </p:nvSpPr>
        <p:spPr>
          <a:xfrm>
            <a:off x="9696327" y="1048763"/>
            <a:ext cx="608965" cy="2393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617038" y="1682321"/>
            <a:ext cx="608965" cy="23939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/>
        </p:nvGrpSpPr>
        <p:grpSpPr>
          <a:xfrm>
            <a:off x="0" y="789792"/>
            <a:ext cx="10078250" cy="4779634"/>
            <a:chOff x="105410" y="529173"/>
            <a:chExt cx="10674985" cy="506263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410" y="873760"/>
              <a:ext cx="10674985" cy="471805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410" y="529173"/>
              <a:ext cx="10674985" cy="1184256"/>
            </a:xfrm>
            <a:prstGeom prst="rect">
              <a:avLst/>
            </a:prstGeom>
          </p:spPr>
        </p:pic>
      </p:grp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84201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发布作业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9468" y="2757170"/>
            <a:ext cx="8892532" cy="4104030"/>
          </a:xfrm>
          <a:prstGeom prst="rect">
            <a:avLst/>
          </a:prstGeom>
          <a:ln>
            <a:solidFill>
              <a:srgbClr val="558ED5"/>
            </a:solidFill>
          </a:ln>
        </p:spPr>
      </p:pic>
      <p:cxnSp>
        <p:nvCxnSpPr>
          <p:cNvPr id="4" name="直接箭头连接符 3"/>
          <p:cNvCxnSpPr/>
          <p:nvPr/>
        </p:nvCxnSpPr>
        <p:spPr>
          <a:xfrm>
            <a:off x="7781290" y="2346960"/>
            <a:ext cx="423258" cy="410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文本框 8"/>
          <p:cNvSpPr txBox="1"/>
          <p:nvPr/>
        </p:nvSpPr>
        <p:spPr>
          <a:xfrm>
            <a:off x="6513830" y="5593039"/>
            <a:ext cx="381254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、输入作业名称，设置开始截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止时间，是否计分以及乱序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方式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" y="0"/>
            <a:ext cx="11365865" cy="49517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r="7892"/>
          <a:stretch>
            <a:fillRect/>
          </a:stretch>
        </p:blipFill>
        <p:spPr>
          <a:xfrm>
            <a:off x="3810000" y="4290060"/>
            <a:ext cx="8382000" cy="225298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5206365" y="3446145"/>
            <a:ext cx="499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、勾选分配的班级、试卷，确定分配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717540" y="5301615"/>
            <a:ext cx="49980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、勾选提交后学生端显示设置，确定发布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2466340" y="695144"/>
            <a:ext cx="9398237" cy="4587774"/>
            <a:chOff x="2466340" y="619988"/>
            <a:chExt cx="9398237" cy="45877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66340" y="887730"/>
              <a:ext cx="9398236" cy="4320032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66340" y="619988"/>
              <a:ext cx="9398237" cy="964110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33" y="1847335"/>
            <a:ext cx="7064698" cy="4924169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33837"/>
            <a:ext cx="8408122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批改作业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01812" y="4843905"/>
            <a:ext cx="3628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点击待批改人数进入批改</a:t>
            </a:r>
          </a:p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界面</a:t>
            </a:r>
          </a:p>
        </p:txBody>
      </p:sp>
      <p:sp>
        <p:nvSpPr>
          <p:cNvPr id="8" name="矩形 7"/>
          <p:cNvSpPr/>
          <p:nvPr/>
        </p:nvSpPr>
        <p:spPr>
          <a:xfrm>
            <a:off x="10024427" y="2845704"/>
            <a:ext cx="457835" cy="192532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8800866" y="3797935"/>
            <a:ext cx="1247375" cy="5114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1" name="文本框 10"/>
          <p:cNvSpPr txBox="1"/>
          <p:nvPr/>
        </p:nvSpPr>
        <p:spPr>
          <a:xfrm>
            <a:off x="3867429" y="4793297"/>
            <a:ext cx="1605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、输入得分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023062" y="6107567"/>
            <a:ext cx="2385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、写评语</a:t>
            </a:r>
          </a:p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、点击下一题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6373939" y="4490527"/>
            <a:ext cx="2157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、保存并提交</a:t>
            </a:r>
          </a:p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分数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0076816" y="2953384"/>
            <a:ext cx="353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endParaRPr lang="zh-CN" altLang="en-US" sz="105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076816" y="3475042"/>
            <a:ext cx="353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endParaRPr lang="zh-CN" altLang="en-US" sz="105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76816" y="3926719"/>
            <a:ext cx="353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endParaRPr lang="zh-CN" altLang="en-US" sz="105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076816" y="4444227"/>
            <a:ext cx="35305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45</a:t>
            </a:r>
            <a:endParaRPr lang="zh-CN" altLang="en-US" sz="1050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 7"/>
          <p:cNvGrpSpPr/>
          <p:nvPr/>
        </p:nvGrpSpPr>
        <p:grpSpPr>
          <a:xfrm>
            <a:off x="962025" y="810985"/>
            <a:ext cx="10484485" cy="4477295"/>
            <a:chOff x="962025" y="810985"/>
            <a:chExt cx="10484485" cy="44772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25" y="1198880"/>
              <a:ext cx="10484485" cy="40894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025" y="810985"/>
              <a:ext cx="10484485" cy="1161308"/>
            </a:xfrm>
            <a:prstGeom prst="rect">
              <a:avLst/>
            </a:prstGeom>
          </p:spPr>
        </p:pic>
      </p:grp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33837"/>
            <a:ext cx="84074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学生互评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640" y="2089785"/>
            <a:ext cx="5245100" cy="4419600"/>
          </a:xfrm>
          <a:prstGeom prst="rect">
            <a:avLst/>
          </a:prstGeom>
          <a:ln>
            <a:solidFill>
              <a:srgbClr val="558ED5"/>
            </a:solidFill>
          </a:ln>
        </p:spPr>
      </p:pic>
      <p:sp>
        <p:nvSpPr>
          <p:cNvPr id="4" name="矩形 3"/>
          <p:cNvSpPr/>
          <p:nvPr/>
        </p:nvSpPr>
        <p:spPr>
          <a:xfrm>
            <a:off x="10026015" y="3243580"/>
            <a:ext cx="359410" cy="30416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5" name="直接箭头连接符 4"/>
          <p:cNvCxnSpPr/>
          <p:nvPr/>
        </p:nvCxnSpPr>
        <p:spPr>
          <a:xfrm flipH="1">
            <a:off x="7825740" y="3547745"/>
            <a:ext cx="2178685" cy="7518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2" name="文本框 11"/>
          <p:cNvSpPr txBox="1"/>
          <p:nvPr/>
        </p:nvSpPr>
        <p:spPr>
          <a:xfrm>
            <a:off x="6096000" y="5288280"/>
            <a:ext cx="49980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注：只有作业中含有主观题型才会显示作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业互评功能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184150" y="706492"/>
            <a:ext cx="11823953" cy="5901419"/>
            <a:chOff x="184150" y="706492"/>
            <a:chExt cx="11823953" cy="5901419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150" y="991870"/>
              <a:ext cx="11823953" cy="56160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4150" y="706492"/>
              <a:ext cx="11823953" cy="1245112"/>
            </a:xfrm>
            <a:prstGeom prst="rect">
              <a:avLst/>
            </a:prstGeom>
          </p:spPr>
        </p:pic>
      </p:grpSp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6537"/>
            <a:ext cx="84201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6.4.2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、作业管理</a:t>
            </a: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编辑删除作业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400030" y="2527935"/>
            <a:ext cx="14319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修改配置</a:t>
            </a:r>
            <a:endParaRPr 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285865" y="5928360"/>
            <a:ext cx="4530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如果有学生提交记录，则不允许删除</a:t>
            </a:r>
          </a:p>
        </p:txBody>
      </p:sp>
      <p:cxnSp>
        <p:nvCxnSpPr>
          <p:cNvPr id="9" name="直接箭头连接符 8"/>
          <p:cNvCxnSpPr>
            <a:endCxn id="8" idx="0"/>
          </p:cNvCxnSpPr>
          <p:nvPr/>
        </p:nvCxnSpPr>
        <p:spPr>
          <a:xfrm flipH="1">
            <a:off x="8551228" y="3667760"/>
            <a:ext cx="2671127" cy="2260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9730"/>
            <a:ext cx="12192000" cy="3464751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6.5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、开启复习模式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892995" y="4695086"/>
            <a:ext cx="394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、点击教师后台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课程状态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10321447" y="3118982"/>
            <a:ext cx="808198" cy="15527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8102" y="2462052"/>
            <a:ext cx="6062538" cy="4022072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2641922" y="5215818"/>
            <a:ext cx="39446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、点击进入复习模式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792095" y="5549749"/>
            <a:ext cx="39446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注：复习模式下，学生学习行为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不会导致统计数据的增加</a:t>
            </a:r>
          </a:p>
        </p:txBody>
      </p:sp>
    </p:spTree>
  </p:cSld>
  <p:clrMapOvr>
    <a:masterClrMapping/>
  </p:clrMapOvr>
  <p:transition>
    <p:cover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b="10315"/>
          <a:stretch>
            <a:fillRect/>
          </a:stretch>
        </p:blipFill>
        <p:spPr>
          <a:xfrm>
            <a:off x="0" y="789792"/>
            <a:ext cx="12192000" cy="5077608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6.6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、发布考试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45840" y="5528846"/>
            <a:ext cx="4530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注：只有在复习模式下才能发布考试！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45840" y="3802380"/>
            <a:ext cx="73152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、事先在试卷栏组好考试试卷（详见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4.8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组卷）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、点击发布考试，进行考试发布设置、分配试卷、提交后显示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设置（与作业发布设置基本相同，详见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6.6.1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10861040" y="2181860"/>
            <a:ext cx="997585" cy="49403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6.6.1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、发布条件设置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893953"/>
            <a:ext cx="8496300" cy="289599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01" y="3894113"/>
            <a:ext cx="8496300" cy="182088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305550" y="4530065"/>
            <a:ext cx="3543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设置学生提交后的显示方式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302500" y="606298"/>
            <a:ext cx="45593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考试时长从学生开始考试开始计算</a:t>
            </a:r>
            <a:endParaRPr kumimoji="1"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endParaRPr kumimoji="1"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考试起止日期内，学生任意时间登录平台考试均可以开始考试</a:t>
            </a:r>
            <a:endParaRPr kumimoji="1"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endParaRPr kumimoji="1"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注意：一个周期课程只能发布一次考试</a:t>
            </a:r>
          </a:p>
        </p:txBody>
      </p:sp>
    </p:spTree>
  </p:cSld>
  <p:clrMapOvr>
    <a:masterClrMapping/>
  </p:clrMapOvr>
  <p:transition>
    <p:cover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6.6.2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、开启人脸识别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965" y="1411621"/>
            <a:ext cx="5087970" cy="38538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985" y="1361858"/>
            <a:ext cx="5059115" cy="3903611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676400" y="2929255"/>
            <a:ext cx="389572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发布考试时勾选“学生考试前必须通过人脸识别进行身份验证”，如果不确定学生是否有配备有摄像头的电脑，建议不要采用人脸识别的方式进行身份验证。</a:t>
            </a:r>
          </a:p>
        </p:txBody>
      </p:sp>
    </p:spTree>
  </p:cSld>
  <p:clrMapOvr>
    <a:masterClrMapping/>
  </p:clrMapOvr>
  <p:transition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</a:t>
            </a:r>
            <a:endParaRPr lang="zh-CN" altLang="en-US" sz="6600" dirty="0">
              <a:solidFill>
                <a:schemeClr val="bg1"/>
              </a:solidFill>
            </a:endParaRP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完善个人资料</a:t>
            </a:r>
          </a:p>
        </p:txBody>
      </p:sp>
    </p:spTree>
  </p:cSld>
  <p:clrMapOvr>
    <a:masterClrMapping/>
  </p:clrMapOvr>
  <p:transition>
    <p:cover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1244600"/>
            <a:ext cx="12089606" cy="5004037"/>
          </a:xfrm>
          <a:prstGeom prst="rect">
            <a:avLst/>
          </a:prstGeom>
          <a:ln>
            <a:noFill/>
          </a:ln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573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6.6.3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、查看考试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8100" y="5022215"/>
            <a:ext cx="76663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注：如果考试已经进行，且有学生考试记录，则考试不能被删除！</a:t>
            </a:r>
          </a:p>
        </p:txBody>
      </p:sp>
      <p:sp>
        <p:nvSpPr>
          <p:cNvPr id="5" name="矩形 4"/>
          <p:cNvSpPr/>
          <p:nvPr/>
        </p:nvSpPr>
        <p:spPr>
          <a:xfrm>
            <a:off x="10429240" y="2982595"/>
            <a:ext cx="304165" cy="29337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96710" y="2016760"/>
            <a:ext cx="26930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试卷提交后显示设置</a:t>
            </a:r>
          </a:p>
        </p:txBody>
      </p:sp>
      <p:cxnSp>
        <p:nvCxnSpPr>
          <p:cNvPr id="9" name="直接箭头连接符 8"/>
          <p:cNvCxnSpPr>
            <a:stCxn id="5" idx="1"/>
            <a:endCxn id="7" idx="2"/>
          </p:cNvCxnSpPr>
          <p:nvPr/>
        </p:nvCxnSpPr>
        <p:spPr>
          <a:xfrm flipH="1" flipV="1">
            <a:off x="8043228" y="2355314"/>
            <a:ext cx="2386012" cy="7739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2" name="矩形 11"/>
          <p:cNvSpPr/>
          <p:nvPr/>
        </p:nvSpPr>
        <p:spPr>
          <a:xfrm>
            <a:off x="10809605" y="2993390"/>
            <a:ext cx="239395" cy="2501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942195" y="2016760"/>
            <a:ext cx="19748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修改考试设置</a:t>
            </a:r>
          </a:p>
        </p:txBody>
      </p:sp>
      <p:cxnSp>
        <p:nvCxnSpPr>
          <p:cNvPr id="14" name="直接箭头连接符 13"/>
          <p:cNvCxnSpPr>
            <a:stCxn id="12" idx="0"/>
            <a:endCxn id="13" idx="2"/>
          </p:cNvCxnSpPr>
          <p:nvPr/>
        </p:nvCxnSpPr>
        <p:spPr>
          <a:xfrm flipV="1">
            <a:off x="10929303" y="2355314"/>
            <a:ext cx="317" cy="63807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5" name="矩形 14"/>
          <p:cNvSpPr/>
          <p:nvPr/>
        </p:nvSpPr>
        <p:spPr>
          <a:xfrm>
            <a:off x="10831830" y="3319780"/>
            <a:ext cx="260985" cy="2063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147300" y="3644900"/>
            <a:ext cx="17697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查看考试统计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2578100" y="4439780"/>
            <a:ext cx="8840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点击待批改或提交的人数，可手动批改试卷（与批改作业相同），详见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6.6.2</a:t>
            </a:r>
          </a:p>
        </p:txBody>
      </p:sp>
    </p:spTree>
  </p:cSld>
  <p:clrMapOvr>
    <a:masterClrMapping/>
  </p:clrMapOvr>
  <p:transition>
    <p:cover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、督学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9792"/>
            <a:ext cx="9106422" cy="491604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475550" y="789792"/>
            <a:ext cx="380352" cy="4878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06422" y="864902"/>
            <a:ext cx="2837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、点击统计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学习进度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177233" y="1686412"/>
            <a:ext cx="1870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、点学习进度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030895" y="1806944"/>
            <a:ext cx="2622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进行督促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27130" y="1434952"/>
            <a:ext cx="676618" cy="2514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44" y="2356110"/>
            <a:ext cx="5100351" cy="438289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14" name="文本框 13"/>
          <p:cNvSpPr txBox="1"/>
          <p:nvPr/>
        </p:nvSpPr>
        <p:spPr>
          <a:xfrm>
            <a:off x="5862320" y="3549650"/>
            <a:ext cx="55206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、选择班级，设置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【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当前学习进度</a:t>
            </a: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】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为筛选条件，筛选即将进行督促的目标</a:t>
            </a:r>
          </a:p>
        </p:txBody>
      </p:sp>
      <p:sp>
        <p:nvSpPr>
          <p:cNvPr id="15" name="矩形 14"/>
          <p:cNvSpPr/>
          <p:nvPr/>
        </p:nvSpPr>
        <p:spPr>
          <a:xfrm>
            <a:off x="6926891" y="2198376"/>
            <a:ext cx="651355" cy="48786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244244" y="2954370"/>
            <a:ext cx="3292260" cy="11022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19" name="直接箭头连接符 8"/>
          <p:cNvCxnSpPr/>
          <p:nvPr/>
        </p:nvCxnSpPr>
        <p:spPr>
          <a:xfrm flipH="1">
            <a:off x="6237962" y="2778776"/>
            <a:ext cx="853688" cy="4454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2" name="矩形 21"/>
          <p:cNvSpPr/>
          <p:nvPr/>
        </p:nvSpPr>
        <p:spPr>
          <a:xfrm>
            <a:off x="1260951" y="4855054"/>
            <a:ext cx="4601230" cy="110224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62180" y="5538808"/>
            <a:ext cx="5962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、编辑督促通知内容，点击发送</a:t>
            </a:r>
          </a:p>
        </p:txBody>
      </p:sp>
    </p:spTree>
  </p:cSld>
  <p:clrMapOvr>
    <a:masterClrMapping/>
  </p:clrMapOvr>
  <p:transition>
    <p:cover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6.7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、督学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3662"/>
            <a:ext cx="12192000" cy="42643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3221"/>
            <a:ext cx="12192000" cy="136849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11096624" y="4382337"/>
            <a:ext cx="733425" cy="16051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93709" y="3257550"/>
            <a:ext cx="912481" cy="48690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095978" y="6053388"/>
            <a:ext cx="2254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、点击可私信学生</a:t>
            </a:r>
          </a:p>
        </p:txBody>
      </p:sp>
      <p:sp>
        <p:nvSpPr>
          <p:cNvPr id="24" name="矩形 23"/>
          <p:cNvSpPr/>
          <p:nvPr/>
        </p:nvSpPr>
        <p:spPr>
          <a:xfrm>
            <a:off x="361950" y="3963490"/>
            <a:ext cx="409575" cy="208989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cxnSp>
        <p:nvCxnSpPr>
          <p:cNvPr id="25" name="直接箭头连接符 8"/>
          <p:cNvCxnSpPr/>
          <p:nvPr/>
        </p:nvCxnSpPr>
        <p:spPr>
          <a:xfrm flipV="1">
            <a:off x="1580198" y="3356975"/>
            <a:ext cx="912481" cy="14492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1069" y="2185140"/>
            <a:ext cx="5338175" cy="2684427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3841315" y="3178731"/>
            <a:ext cx="2254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kumimoji="1"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1"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、对被勾选的学生进行群发私信</a:t>
            </a:r>
          </a:p>
        </p:txBody>
      </p:sp>
    </p:spTree>
  </p:cSld>
  <p:clrMapOvr>
    <a:masterClrMapping/>
  </p:clrMapOvr>
  <p:transition>
    <p:cover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89792"/>
            <a:ext cx="7189940" cy="3794223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6.8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、成绩导出</a:t>
            </a:r>
            <a:endParaRPr lang="en-US" altLang="zh-CN" sz="24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79634"/>
            <a:ext cx="8933944" cy="277836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9075" y="4510456"/>
            <a:ext cx="704850" cy="41338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665929" y="5468818"/>
            <a:ext cx="613775" cy="28062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234258" y="3864771"/>
            <a:ext cx="486138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、导出成绩前请确保测验、作业、考试</a:t>
            </a:r>
          </a:p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所有试卷已批改！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671" y="188203"/>
            <a:ext cx="5816329" cy="4809197"/>
          </a:xfrm>
          <a:prstGeom prst="rect">
            <a:avLst/>
          </a:prstGeom>
          <a:effectLst>
            <a:outerShdw blurRad="50800" dist="50800" dir="10140000" sx="99000" sy="99000" algn="ctr" rotWithShape="0">
              <a:schemeClr val="bg1">
                <a:lumMod val="50000"/>
              </a:scheme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7101615" y="5919225"/>
            <a:ext cx="4861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、申请修改成绩</a:t>
            </a:r>
          </a:p>
        </p:txBody>
      </p:sp>
      <p:cxnSp>
        <p:nvCxnSpPr>
          <p:cNvPr id="13" name="直接箭头连接符 8"/>
          <p:cNvCxnSpPr/>
          <p:nvPr/>
        </p:nvCxnSpPr>
        <p:spPr>
          <a:xfrm flipV="1">
            <a:off x="8789896" y="5138958"/>
            <a:ext cx="187890" cy="7686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5160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直播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chemeClr val="bg1"/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7.1 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直播操作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403917" y="2112178"/>
            <a:ext cx="5384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点击以下链接查看直播操作演示视频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403917" y="3480731"/>
            <a:ext cx="53841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直播操作演示视频</a:t>
            </a:r>
            <a:endParaRPr lang="zh-CN" altLang="en-US" sz="4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over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3"/>
          <p:cNvSpPr>
            <a:spLocks noChangeArrowheads="1"/>
          </p:cNvSpPr>
          <p:nvPr/>
        </p:nvSpPr>
        <p:spPr bwMode="auto">
          <a:xfrm>
            <a:off x="5083175" y="2220913"/>
            <a:ext cx="1811338" cy="1809750"/>
          </a:xfrm>
          <a:prstGeom prst="ellipse">
            <a:avLst/>
          </a:prstGeom>
          <a:solidFill>
            <a:srgbClr val="558ED5"/>
          </a:solidFill>
          <a:ln w="28575">
            <a:solidFill>
              <a:schemeClr val="bg1"/>
            </a:solidFill>
            <a:bevel/>
          </a:ln>
        </p:spPr>
        <p:txBody>
          <a:bodyPr anchor="ctr"/>
          <a:lstStyle/>
          <a:p>
            <a:pPr algn="ctr" eaLnBrk="1" hangingPunct="1"/>
            <a:r>
              <a:rPr lang="en-US" altLang="zh-CN" sz="66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10" name="空心弧 7"/>
          <p:cNvSpPr>
            <a:spLocks noChangeArrowheads="1"/>
          </p:cNvSpPr>
          <p:nvPr/>
        </p:nvSpPr>
        <p:spPr bwMode="auto">
          <a:xfrm rot="7415860">
            <a:off x="4943476" y="2024062"/>
            <a:ext cx="2163762" cy="21637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478492574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091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8788" y="20926"/>
                </a:moveTo>
                <a:cubicBezTo>
                  <a:pt x="3956" y="19966"/>
                  <a:pt x="476" y="15726"/>
                  <a:pt x="476" y="10800"/>
                </a:cubicBezTo>
                <a:cubicBezTo>
                  <a:pt x="476" y="5098"/>
                  <a:pt x="5098" y="476"/>
                  <a:pt x="10800" y="476"/>
                </a:cubicBezTo>
                <a:cubicBezTo>
                  <a:pt x="16501" y="476"/>
                  <a:pt x="21124" y="5098"/>
                  <a:pt x="21124" y="10800"/>
                </a:cubicBezTo>
                <a:cubicBezTo>
                  <a:pt x="21124" y="15726"/>
                  <a:pt x="17643" y="19966"/>
                  <a:pt x="12811" y="20926"/>
                </a:cubicBezTo>
                <a:lnTo>
                  <a:pt x="12904" y="21392"/>
                </a:lnTo>
                <a:cubicBezTo>
                  <a:pt x="17959" y="20388"/>
                  <a:pt x="21600" y="15953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-1" y="15953"/>
                  <a:pt x="3640" y="20388"/>
                  <a:pt x="8695" y="21392"/>
                </a:cubicBezTo>
                <a:lnTo>
                  <a:pt x="8788" y="20926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空心弧 8"/>
          <p:cNvSpPr>
            <a:spLocks noChangeArrowheads="1"/>
          </p:cNvSpPr>
          <p:nvPr/>
        </p:nvSpPr>
        <p:spPr bwMode="auto">
          <a:xfrm rot="-2323176">
            <a:off x="4687888" y="1825625"/>
            <a:ext cx="2601912" cy="2601913"/>
          </a:xfrm>
          <a:custGeom>
            <a:avLst/>
            <a:gdLst>
              <a:gd name="T0" fmla="*/ 2147483647 w 21600"/>
              <a:gd name="T1" fmla="*/ 0 h 21600"/>
              <a:gd name="T2" fmla="*/ 520877779 w 21600"/>
              <a:gd name="T3" fmla="*/ 2147483647 h 21600"/>
              <a:gd name="T4" fmla="*/ 2147483647 w 21600"/>
              <a:gd name="T5" fmla="*/ 95610173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72" y="10082"/>
                </a:moveTo>
                <a:cubicBezTo>
                  <a:pt x="948" y="4711"/>
                  <a:pt x="5415" y="547"/>
                  <a:pt x="10799" y="547"/>
                </a:cubicBezTo>
                <a:cubicBezTo>
                  <a:pt x="16184" y="546"/>
                  <a:pt x="20651" y="4711"/>
                  <a:pt x="21027" y="10082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572" y="10082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空心弧 9"/>
          <p:cNvSpPr>
            <a:spLocks noChangeArrowheads="1"/>
          </p:cNvSpPr>
          <p:nvPr/>
        </p:nvSpPr>
        <p:spPr bwMode="auto">
          <a:xfrm rot="9607315">
            <a:off x="4513263" y="1671638"/>
            <a:ext cx="2943225" cy="2941637"/>
          </a:xfrm>
          <a:custGeom>
            <a:avLst/>
            <a:gdLst>
              <a:gd name="T0" fmla="*/ 2147483647 w 21600"/>
              <a:gd name="T1" fmla="*/ 0 h 21600"/>
              <a:gd name="T2" fmla="*/ 490815975 w 21600"/>
              <a:gd name="T3" fmla="*/ 2147483647 h 21600"/>
              <a:gd name="T4" fmla="*/ 2147483647 w 21600"/>
              <a:gd name="T5" fmla="*/ 848686209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6931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361" y="10067"/>
                </a:moveTo>
                <a:cubicBezTo>
                  <a:pt x="746" y="4586"/>
                  <a:pt x="5305" y="336"/>
                  <a:pt x="10799" y="336"/>
                </a:cubicBezTo>
                <a:cubicBezTo>
                  <a:pt x="16294" y="335"/>
                  <a:pt x="20853" y="4586"/>
                  <a:pt x="21238" y="10067"/>
                </a:cubicBezTo>
                <a:lnTo>
                  <a:pt x="21573" y="10044"/>
                </a:lnTo>
                <a:cubicBezTo>
                  <a:pt x="21176" y="4386"/>
                  <a:pt x="16471" y="0"/>
                  <a:pt x="10800" y="0"/>
                </a:cubicBezTo>
                <a:cubicBezTo>
                  <a:pt x="5128" y="-1"/>
                  <a:pt x="423" y="4386"/>
                  <a:pt x="26" y="10044"/>
                </a:cubicBezTo>
                <a:lnTo>
                  <a:pt x="361" y="10067"/>
                </a:lnTo>
                <a:close/>
              </a:path>
            </a:pathLst>
          </a:custGeom>
          <a:solidFill>
            <a:srgbClr val="558ED5"/>
          </a:solidFill>
          <a:ln w="9525">
            <a:noFill/>
            <a:round/>
          </a:ln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等腰三角形 35"/>
          <p:cNvSpPr>
            <a:spLocks noChangeArrowheads="1"/>
          </p:cNvSpPr>
          <p:nvPr/>
        </p:nvSpPr>
        <p:spPr bwMode="auto">
          <a:xfrm>
            <a:off x="5902325" y="4686300"/>
            <a:ext cx="246063" cy="187325"/>
          </a:xfrm>
          <a:prstGeom prst="triangle">
            <a:avLst>
              <a:gd name="adj" fmla="val 50000"/>
            </a:avLst>
          </a:prstGeom>
          <a:solidFill>
            <a:srgbClr val="558ED5"/>
          </a:solidFill>
          <a:ln w="9525">
            <a:noFill/>
            <a:miter lim="800000"/>
          </a:ln>
        </p:spPr>
        <p:txBody>
          <a:bodyPr anchor="ctr"/>
          <a:lstStyle/>
          <a:p>
            <a:pPr algn="ctr" eaLnBrk="1" hangingPunct="1"/>
            <a:endParaRPr lang="zh-CN" altLang="zh-CN">
              <a:solidFill>
                <a:schemeClr val="bg1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4" name="文本框 36"/>
          <p:cNvSpPr>
            <a:spLocks noChangeArrowheads="1"/>
          </p:cNvSpPr>
          <p:nvPr/>
        </p:nvSpPr>
        <p:spPr bwMode="auto">
          <a:xfrm>
            <a:off x="3779838" y="4900613"/>
            <a:ext cx="4495800" cy="646331"/>
          </a:xfrm>
          <a:prstGeom prst="rect">
            <a:avLst/>
          </a:prstGeom>
          <a:solidFill>
            <a:srgbClr val="558ED5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zh-CN" altLang="en-US" sz="3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归档及复制新开课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cover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3429000"/>
            <a:ext cx="6524433" cy="3411303"/>
          </a:xfrm>
          <a:prstGeom prst="rect">
            <a:avLst/>
          </a:prstGeom>
        </p:spPr>
      </p:pic>
      <p:sp>
        <p:nvSpPr>
          <p:cNvPr id="5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8.1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、课程归档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8868940" y="1429303"/>
            <a:ext cx="29896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每个学期结束后，都需要对课程进行公示成绩和归档。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848"/>
            <a:ext cx="6524433" cy="34113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765" y="1429303"/>
            <a:ext cx="3134408" cy="208286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1547"/>
            <a:ext cx="12192000" cy="4890145"/>
          </a:xfrm>
          <a:prstGeom prst="rect">
            <a:avLst/>
          </a:prstGeom>
        </p:spPr>
      </p:pic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rgbClr val="558ED5"/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8.2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、复制开课</a:t>
            </a:r>
          </a:p>
        </p:txBody>
      </p:sp>
      <p:cxnSp>
        <p:nvCxnSpPr>
          <p:cNvPr id="4" name="直接箭头连接符 3"/>
          <p:cNvCxnSpPr/>
          <p:nvPr/>
        </p:nvCxnSpPr>
        <p:spPr>
          <a:xfrm>
            <a:off x="9237618" y="3429000"/>
            <a:ext cx="0" cy="2819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11" name="文本框 10"/>
          <p:cNvSpPr txBox="1"/>
          <p:nvPr/>
        </p:nvSpPr>
        <p:spPr>
          <a:xfrm>
            <a:off x="4654550" y="793750"/>
            <a:ext cx="688403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、点击【复制开课】，选择已有的周期为模板（复制课程内容）新建周期</a:t>
            </a: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、新建周期成功</a:t>
            </a:r>
            <a:r>
              <a:rPr lang="zh-CN" altLang="en-US" sz="16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后请及时修改新周期名称，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可以对周期内容进行自由编辑，与建课的方式相同，教师只要修改部分要调整的内容即可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、点击查看归档课程，进入到下页</a:t>
            </a: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10561593" y="3429000"/>
            <a:ext cx="0" cy="28194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</p:spTree>
  </p:cSld>
  <p:clrMapOvr>
    <a:masterClrMapping/>
  </p:clrMapOvr>
  <p:transition>
    <p:cover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36"/>
          <p:cNvSpPr>
            <a:spLocks noChangeArrowheads="1"/>
          </p:cNvSpPr>
          <p:nvPr/>
        </p:nvSpPr>
        <p:spPr bwMode="auto">
          <a:xfrm>
            <a:off x="0" y="144632"/>
            <a:ext cx="6096000" cy="461665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rgbClr val="FFFFFF">
                  <a:alpha val="0"/>
                </a:srgbClr>
              </a:gs>
            </a:gsLst>
            <a:lin ang="0" scaled="1"/>
            <a:tileRect/>
          </a:gra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8.3</a:t>
            </a:r>
            <a:r>
              <a:rPr lang="zh-CN" altLang="en-US" sz="24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、查看归档课程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75" y="816610"/>
            <a:ext cx="10498455" cy="56267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411220" y="5447665"/>
            <a:ext cx="54864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、归档后的周期课程会形成列表显示在课程下方</a:t>
            </a:r>
            <a:endParaRPr lang="en-US" altLang="zh-CN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atinLnBrk="0">
              <a:lnSpc>
                <a:spcPct val="150000"/>
              </a:lnSpc>
            </a:pPr>
            <a:r>
              <a:rPr lang="en-US" altLang="zh-CN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、击点归档，可以查看该周期的课程内容及学生学习数据</a:t>
            </a:r>
          </a:p>
        </p:txBody>
      </p:sp>
      <p:cxnSp>
        <p:nvCxnSpPr>
          <p:cNvPr id="6" name="直接箭头连接符 10"/>
          <p:cNvCxnSpPr/>
          <p:nvPr/>
        </p:nvCxnSpPr>
        <p:spPr>
          <a:xfrm flipH="1">
            <a:off x="7995285" y="4899025"/>
            <a:ext cx="1132840" cy="5486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9" name="文本框 8"/>
          <p:cNvSpPr txBox="1"/>
          <p:nvPr/>
        </p:nvSpPr>
        <p:spPr>
          <a:xfrm>
            <a:off x="4623435" y="3307080"/>
            <a:ext cx="42748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1</a:t>
            </a:r>
            <a:r>
              <a:rPr lang="zh-CN" altLang="en-US">
                <a:solidFill>
                  <a:srgbClr val="FF0000"/>
                </a:solidFill>
              </a:rPr>
              <a:t>、归档的课程按照学期统计，教师可以申报此学期进行精品课的评选</a:t>
            </a:r>
          </a:p>
        </p:txBody>
      </p:sp>
    </p:spTree>
  </p:cSld>
  <p:clrMapOvr>
    <a:masterClrMapping/>
  </p:clrMapOvr>
  <p:transition>
    <p:cover/>
  </p:transition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主题">
      <a:majorFont>
        <a:latin typeface="Calibri Light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anose="020F0502020204030204" pitchFamily="34" charset="0"/>
            <a:ea typeface="宋体" panose="02010600030101010101" pitchFamily="2" charset="-122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3033</Words>
  <Application>Microsoft Office PowerPoint</Application>
  <PresentationFormat>宽屏</PresentationFormat>
  <Paragraphs>426</Paragraphs>
  <Slides>105</Slides>
  <Notes>59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105</vt:i4>
      </vt:variant>
    </vt:vector>
  </HeadingPairs>
  <TitlesOfParts>
    <vt:vector size="114" baseType="lpstr">
      <vt:lpstr>Microsoft JhengHei</vt:lpstr>
      <vt:lpstr>MS PGothic</vt:lpstr>
      <vt:lpstr>宋体</vt:lpstr>
      <vt:lpstr>微软雅黑</vt:lpstr>
      <vt:lpstr>Arial</vt:lpstr>
      <vt:lpstr>Calibri</vt:lpstr>
      <vt:lpstr>Calibri Light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吴晓凤</cp:lastModifiedBy>
  <cp:revision>496</cp:revision>
  <dcterms:created xsi:type="dcterms:W3CDTF">2014-03-15T20:37:00Z</dcterms:created>
  <dcterms:modified xsi:type="dcterms:W3CDTF">2019-11-19T07:32:25Z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2052-10.1.0.7698</vt:lpwstr>
  </property>
</Properties>
</file>